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media/image24.jpg" ContentType="image/jpeg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3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4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5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6.xml" ContentType="application/vnd.openxmlformats-officedocument.themeOverr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7" r:id="rId2"/>
    <p:sldId id="261" r:id="rId3"/>
    <p:sldId id="282" r:id="rId4"/>
    <p:sldId id="283" r:id="rId5"/>
    <p:sldId id="258" r:id="rId6"/>
    <p:sldId id="288" r:id="rId7"/>
    <p:sldId id="285" r:id="rId8"/>
    <p:sldId id="287" r:id="rId9"/>
    <p:sldId id="286" r:id="rId10"/>
    <p:sldId id="290" r:id="rId11"/>
    <p:sldId id="289" r:id="rId12"/>
    <p:sldId id="291" r:id="rId13"/>
    <p:sldId id="292" r:id="rId14"/>
    <p:sldId id="293" r:id="rId15"/>
    <p:sldId id="300" r:id="rId16"/>
    <p:sldId id="259" r:id="rId17"/>
    <p:sldId id="295" r:id="rId18"/>
    <p:sldId id="297" r:id="rId19"/>
    <p:sldId id="296" r:id="rId20"/>
    <p:sldId id="299" r:id="rId21"/>
    <p:sldId id="306" r:id="rId22"/>
    <p:sldId id="305" r:id="rId23"/>
    <p:sldId id="301" r:id="rId24"/>
    <p:sldId id="298" r:id="rId25"/>
    <p:sldId id="302" r:id="rId26"/>
    <p:sldId id="304" r:id="rId27"/>
    <p:sldId id="294" r:id="rId28"/>
    <p:sldId id="312" r:id="rId29"/>
    <p:sldId id="303" r:id="rId30"/>
    <p:sldId id="260" r:id="rId31"/>
    <p:sldId id="271" r:id="rId32"/>
    <p:sldId id="274" r:id="rId33"/>
    <p:sldId id="314" r:id="rId34"/>
    <p:sldId id="275" r:id="rId35"/>
    <p:sldId id="270" r:id="rId36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5F4"/>
    <a:srgbClr val="2E3192"/>
    <a:srgbClr val="ADD7FF"/>
    <a:srgbClr val="FF030B"/>
    <a:srgbClr val="DDE0E7"/>
    <a:srgbClr val="213992"/>
    <a:srgbClr val="008EFF"/>
    <a:srgbClr val="F4F5F7"/>
    <a:srgbClr val="B7D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CUENTA%20P&#218;BLICA\Libro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3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4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5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18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19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CUENTA%20P&#218;BLICA\GABRIELA\DATOS%20HSALL_CUENTA%20PUBLICA_2025-2024%20(16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Beneficiaria Fonasa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Hoja1!$A$4:$A$8</c:f>
              <c:strCache>
                <c:ptCount val="5"/>
                <c:pt idx="0">
                  <c:v>Cabildo</c:v>
                </c:pt>
                <c:pt idx="1">
                  <c:v>Petorca</c:v>
                </c:pt>
                <c:pt idx="2">
                  <c:v>Papudo</c:v>
                </c:pt>
                <c:pt idx="3">
                  <c:v>Zapallar</c:v>
                </c:pt>
                <c:pt idx="4">
                  <c:v>La Ligua</c:v>
                </c:pt>
              </c:strCache>
            </c:strRef>
          </c:cat>
          <c:val>
            <c:numRef>
              <c:f>Hoja1!$B$4:$B$8</c:f>
              <c:numCache>
                <c:formatCode>#,##0</c:formatCode>
                <c:ptCount val="5"/>
                <c:pt idx="0">
                  <c:v>15916</c:v>
                </c:pt>
                <c:pt idx="1">
                  <c:v>10364</c:v>
                </c:pt>
                <c:pt idx="2">
                  <c:v>6643</c:v>
                </c:pt>
                <c:pt idx="3">
                  <c:v>9329</c:v>
                </c:pt>
                <c:pt idx="4">
                  <c:v>37153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99-4212-9E4A-826F5F7B4F23}"/>
            </c:ext>
          </c:extLst>
        </c:ser>
        <c:ser>
          <c:idx val="1"/>
          <c:order val="1"/>
          <c:tx>
            <c:strRef>
              <c:f>Hoja1!$C$3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Hoja1!$A$4:$A$8</c:f>
              <c:strCache>
                <c:ptCount val="5"/>
                <c:pt idx="0">
                  <c:v>Cabildo</c:v>
                </c:pt>
                <c:pt idx="1">
                  <c:v>Petorca</c:v>
                </c:pt>
                <c:pt idx="2">
                  <c:v>Papudo</c:v>
                </c:pt>
                <c:pt idx="3">
                  <c:v>Zapallar</c:v>
                </c:pt>
                <c:pt idx="4">
                  <c:v>La Ligua</c:v>
                </c:pt>
              </c:strCache>
            </c:strRef>
          </c:cat>
          <c:val>
            <c:numRef>
              <c:f>Hoja1!$C$4:$C$8</c:f>
              <c:numCache>
                <c:formatCode>#,##0</c:formatCode>
                <c:ptCount val="5"/>
                <c:pt idx="0">
                  <c:v>15895</c:v>
                </c:pt>
                <c:pt idx="1">
                  <c:v>10295</c:v>
                </c:pt>
                <c:pt idx="2">
                  <c:v>7162</c:v>
                </c:pt>
                <c:pt idx="3">
                  <c:v>9752</c:v>
                </c:pt>
                <c:pt idx="4">
                  <c:v>38437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99-4212-9E4A-826F5F7B4F23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Hoja1!$A$4:$A$8</c:f>
              <c:strCache>
                <c:ptCount val="5"/>
                <c:pt idx="0">
                  <c:v>Cabildo</c:v>
                </c:pt>
                <c:pt idx="1">
                  <c:v>Petorca</c:v>
                </c:pt>
                <c:pt idx="2">
                  <c:v>Papudo</c:v>
                </c:pt>
                <c:pt idx="3">
                  <c:v>Zapallar</c:v>
                </c:pt>
                <c:pt idx="4">
                  <c:v>La Ligua</c:v>
                </c:pt>
              </c:strCache>
            </c:strRef>
          </c:cat>
          <c:val>
            <c:numRef>
              <c:f>Hoja1!$D$4:$D$8</c:f>
              <c:numCache>
                <c:formatCode>#,##0</c:formatCode>
                <c:ptCount val="5"/>
                <c:pt idx="0">
                  <c:v>16338</c:v>
                </c:pt>
                <c:pt idx="1">
                  <c:v>10413</c:v>
                </c:pt>
                <c:pt idx="2">
                  <c:v>7579</c:v>
                </c:pt>
                <c:pt idx="3">
                  <c:v>10270</c:v>
                </c:pt>
                <c:pt idx="4">
                  <c:v>39601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99-4212-9E4A-826F5F7B4F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65176287"/>
        <c:axId val="1665187807"/>
      </c:barChart>
      <c:catAx>
        <c:axId val="166517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87807"/>
        <c:crosses val="autoZero"/>
        <c:auto val="1"/>
        <c:lblAlgn val="ctr"/>
        <c:lblOffset val="100"/>
        <c:noMultiLvlLbl val="0"/>
      </c:catAx>
      <c:valAx>
        <c:axId val="16651878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7628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'IMAGENOLOGIA Y LABORATORIO'!$P$12</c:f>
              <c:strCache>
                <c:ptCount val="1"/>
                <c:pt idx="0">
                  <c:v>Laboratorio Biología Molecular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999999999999899E-2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2C5-4161-A10C-DF844CD2D7C2}"/>
                </c:ext>
              </c:extLst>
            </c:dLbl>
            <c:dLbl>
              <c:idx val="1"/>
              <c:layout>
                <c:manualLayout>
                  <c:x val="3.333333333333328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C5-4161-A10C-DF844CD2D7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'IMAGENOLOGIA Y LABORATORIO'!$Q$11:$S$11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'IMAGENOLOGIA Y LABORATORIO'!$Q$12:$S$12</c:f>
              <c:numCache>
                <c:formatCode>#,##0</c:formatCode>
                <c:ptCount val="3"/>
                <c:pt idx="0">
                  <c:v>3115</c:v>
                </c:pt>
                <c:pt idx="1">
                  <c:v>1097</c:v>
                </c:pt>
                <c:pt idx="2">
                  <c:v>1065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C5-4161-A10C-DF844CD2D7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58458447"/>
        <c:axId val="1858439247"/>
        <c:axId val="0"/>
      </c:bar3DChart>
      <c:catAx>
        <c:axId val="18584584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58439247"/>
        <c:crosses val="autoZero"/>
        <c:auto val="1"/>
        <c:lblAlgn val="ctr"/>
        <c:lblOffset val="100"/>
        <c:noMultiLvlLbl val="0"/>
      </c:catAx>
      <c:valAx>
        <c:axId val="18584392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58458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dirty="0">
                <a:solidFill>
                  <a:schemeClr val="accent1">
                    <a:lumMod val="50000"/>
                  </a:schemeClr>
                </a:solidFill>
              </a:rPr>
              <a:t>Laboratorio Clínico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'IMAGENOLOGIA Y LABORATORIO'!$P$7</c:f>
              <c:strCache>
                <c:ptCount val="1"/>
                <c:pt idx="0">
                  <c:v>laboratorio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4999999999999897E-2"/>
                  <c:y val="-4.62962962962971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C-413F-A3AE-C2B276215F21}"/>
                </c:ext>
              </c:extLst>
            </c:dLbl>
            <c:dLbl>
              <c:idx val="1"/>
              <c:layout>
                <c:manualLayout>
                  <c:x val="2.777777777777788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C-413F-A3AE-C2B276215F21}"/>
                </c:ext>
              </c:extLst>
            </c:dLbl>
            <c:dLbl>
              <c:idx val="2"/>
              <c:layout>
                <c:manualLayout>
                  <c:x val="1.9444444444444445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B0C-413F-A3AE-C2B276215F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'IMAGENOLOGIA Y LABORATORIO'!$Q$6:$S$6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'IMAGENOLOGIA Y LABORATORIO'!$Q$7:$S$7</c:f>
              <c:numCache>
                <c:formatCode>#,##0</c:formatCode>
                <c:ptCount val="3"/>
                <c:pt idx="0">
                  <c:v>131263</c:v>
                </c:pt>
                <c:pt idx="1">
                  <c:v>179587</c:v>
                </c:pt>
                <c:pt idx="2">
                  <c:v>189787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0C-413F-A3AE-C2B276215F2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65170527"/>
        <c:axId val="1665171007"/>
        <c:axId val="0"/>
      </c:bar3DChart>
      <c:catAx>
        <c:axId val="16651705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71007"/>
        <c:crosses val="autoZero"/>
        <c:auto val="1"/>
        <c:lblAlgn val="ctr"/>
        <c:lblOffset val="100"/>
        <c:noMultiLvlLbl val="0"/>
      </c:catAx>
      <c:valAx>
        <c:axId val="16651710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70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dirty="0">
                <a:solidFill>
                  <a:schemeClr val="accent1">
                    <a:lumMod val="50000"/>
                  </a:schemeClr>
                </a:solidFill>
              </a:rPr>
              <a:t>Exámenes</a:t>
            </a:r>
            <a:r>
              <a:rPr lang="es-CL" baseline="0" dirty="0">
                <a:solidFill>
                  <a:schemeClr val="accent1">
                    <a:lumMod val="50000"/>
                  </a:schemeClr>
                </a:solidFill>
              </a:rPr>
              <a:t> de imagenología</a:t>
            </a:r>
            <a:endParaRPr lang="es-CL" dirty="0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444444444444445E-2"/>
                  <c:y val="-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78-4CEA-AD63-96AF2077D8BA}"/>
                </c:ext>
              </c:extLst>
            </c:dLbl>
            <c:dLbl>
              <c:idx val="1"/>
              <c:layout>
                <c:manualLayout>
                  <c:x val="4.7222222222222221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78-4CEA-AD63-96AF2077D8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'IMAGENOLOGIA Y LABORATORIO'!$R$27:$S$27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'IMAGENOLOGIA Y LABORATORIO'!$R$28:$S$28</c:f>
              <c:numCache>
                <c:formatCode>#,##0</c:formatCode>
                <c:ptCount val="2"/>
                <c:pt idx="0">
                  <c:v>15286</c:v>
                </c:pt>
                <c:pt idx="1">
                  <c:v>18866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78-4CEA-AD63-96AF2077D8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30380255"/>
        <c:axId val="1530379295"/>
        <c:axId val="0"/>
      </c:bar3DChart>
      <c:catAx>
        <c:axId val="153038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530379295"/>
        <c:crosses val="autoZero"/>
        <c:auto val="1"/>
        <c:lblAlgn val="ctr"/>
        <c:lblOffset val="100"/>
        <c:noMultiLvlLbl val="0"/>
      </c:catAx>
      <c:valAx>
        <c:axId val="1530379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53038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Nº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de Prescripciones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Resumen!$D$17:$E$17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Resumen!$D$18:$E$18</c:f>
              <c:numCache>
                <c:formatCode>#,##0</c:formatCode>
                <c:ptCount val="2"/>
                <c:pt idx="0">
                  <c:v>140555</c:v>
                </c:pt>
                <c:pt idx="1">
                  <c:v>151035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06-427F-B89E-BD1A9F9035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84082832"/>
        <c:axId val="784067472"/>
      </c:barChart>
      <c:catAx>
        <c:axId val="78408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84067472"/>
        <c:crosses val="autoZero"/>
        <c:auto val="1"/>
        <c:lblAlgn val="ctr"/>
        <c:lblOffset val="100"/>
        <c:noMultiLvlLbl val="0"/>
      </c:catAx>
      <c:valAx>
        <c:axId val="78406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84082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Nº de Recetas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Resumen!$B$16:$C$17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Resumen!$B$18:$C$18</c:f>
              <c:numCache>
                <c:formatCode>#,##0</c:formatCode>
                <c:ptCount val="2"/>
                <c:pt idx="0">
                  <c:v>61939</c:v>
                </c:pt>
                <c:pt idx="1">
                  <c:v>63506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D5-4635-A2BB-F335B27BD8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85127328"/>
        <c:axId val="885127808"/>
      </c:barChart>
      <c:catAx>
        <c:axId val="88512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885127808"/>
        <c:crosses val="autoZero"/>
        <c:auto val="1"/>
        <c:lblAlgn val="ctr"/>
        <c:lblOffset val="100"/>
        <c:noMultiLvlLbl val="0"/>
      </c:catAx>
      <c:valAx>
        <c:axId val="885127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88512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DOTACIÓN EFECTIVA HOSPITAL SAN AGUSTÍN DE LA LIGUA  </a:t>
            </a: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</a:rPr>
              <a:t>2025</a:t>
            </a:r>
          </a:p>
        </c:rich>
      </c:tx>
      <c:layout>
        <c:manualLayout>
          <c:xMode val="edge"/>
          <c:yMode val="edge"/>
          <c:x val="0.10846847702322016"/>
          <c:y val="2.183271254669326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9557200907557224"/>
          <c:y val="0.22829090945888059"/>
          <c:w val="0.68123194078393212"/>
          <c:h val="0.68889511657898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'2025'!$C$3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C7B-4AF2-BF70-33C000121B2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C7B-4AF2-BF70-33C000121B2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C7B-4AF2-BF70-33C000121B2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C7B-4AF2-BF70-33C000121B2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C7B-4AF2-BF70-33C000121B2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C7B-4AF2-BF70-33C000121B2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C7B-4AF2-BF70-33C000121B2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C7B-4AF2-BF70-33C000121B2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CC7B-4AF2-BF70-33C000121B2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CC7B-4AF2-BF70-33C000121B2E}"/>
              </c:ext>
            </c:extLst>
          </c:dPt>
          <c:dLbls>
            <c:spPr>
              <a:noFill/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'2025'!$B$4:$B$13</c:f>
              <c:strCache>
                <c:ptCount val="10"/>
                <c:pt idx="0">
                  <c:v>PROFESIONALES</c:v>
                </c:pt>
                <c:pt idx="1">
                  <c:v>TECNICOS</c:v>
                </c:pt>
                <c:pt idx="2">
                  <c:v>ADMINISTRATVOS</c:v>
                </c:pt>
                <c:pt idx="3">
                  <c:v>AUXILIARES</c:v>
                </c:pt>
                <c:pt idx="4">
                  <c:v>MEDICOS GENERALES DE ZONA</c:v>
                </c:pt>
                <c:pt idx="5">
                  <c:v>MEDICOS ESPECIALISTAS E INT.</c:v>
                </c:pt>
                <c:pt idx="6">
                  <c:v>MEDICOS EN BECA</c:v>
                </c:pt>
                <c:pt idx="7">
                  <c:v>MEDICOS EN CESFAM</c:v>
                </c:pt>
                <c:pt idx="8">
                  <c:v>ODONTÓLOGOS</c:v>
                </c:pt>
                <c:pt idx="9">
                  <c:v>QUIMICOS FARMACEUTICOS</c:v>
                </c:pt>
              </c:strCache>
            </c:strRef>
          </c:cat>
          <c:val>
            <c:numRef>
              <c:f>'2025'!$C$4:$C$13</c:f>
              <c:numCache>
                <c:formatCode>General</c:formatCode>
                <c:ptCount val="10"/>
                <c:pt idx="0">
                  <c:v>71</c:v>
                </c:pt>
                <c:pt idx="1">
                  <c:v>83</c:v>
                </c:pt>
                <c:pt idx="2">
                  <c:v>39</c:v>
                </c:pt>
                <c:pt idx="3">
                  <c:v>30</c:v>
                </c:pt>
                <c:pt idx="4">
                  <c:v>13</c:v>
                </c:pt>
                <c:pt idx="5">
                  <c:v>10</c:v>
                </c:pt>
                <c:pt idx="6">
                  <c:v>6</c:v>
                </c:pt>
                <c:pt idx="7">
                  <c:v>3</c:v>
                </c:pt>
                <c:pt idx="8">
                  <c:v>7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C7B-4AF2-BF70-33C000121B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58444047"/>
        <c:axId val="1858453647"/>
      </c:barChart>
      <c:valAx>
        <c:axId val="185845364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58444047"/>
        <c:crosses val="autoZero"/>
        <c:crossBetween val="between"/>
      </c:valAx>
      <c:catAx>
        <c:axId val="185844404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5845364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Dotación</a:t>
            </a:r>
            <a:r>
              <a:rPr lang="en-US" baseline="0">
                <a:solidFill>
                  <a:schemeClr val="accent1">
                    <a:lumMod val="50000"/>
                  </a:schemeClr>
                </a:solidFill>
              </a:rPr>
              <a:t> efectiva 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'2025'!$D$3</c:f>
              <c:strCache>
                <c:ptCount val="1"/>
                <c:pt idx="0">
                  <c:v>Porcentaje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8FD-4A87-ADC0-75353E18AD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8FD-4A87-ADC0-75353E18AD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8FD-4A87-ADC0-75353E18AD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8FD-4A87-ADC0-75353E18AD8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8FD-4A87-ADC0-75353E18AD8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8FD-4A87-ADC0-75353E18AD8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8FD-4A87-ADC0-75353E18AD8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8FD-4A87-ADC0-75353E18AD8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8FD-4A87-ADC0-75353E18AD8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8FD-4A87-ADC0-75353E18AD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'2025'!$B$4:$B$13</c:f>
              <c:strCache>
                <c:ptCount val="10"/>
                <c:pt idx="0">
                  <c:v>PROFESIONALES</c:v>
                </c:pt>
                <c:pt idx="1">
                  <c:v>TECNICOS</c:v>
                </c:pt>
                <c:pt idx="2">
                  <c:v>ADMINISTRATVOS</c:v>
                </c:pt>
                <c:pt idx="3">
                  <c:v>AUXILIARES</c:v>
                </c:pt>
                <c:pt idx="4">
                  <c:v>MEDICOS GENERALES DE ZONA</c:v>
                </c:pt>
                <c:pt idx="5">
                  <c:v>MEDICOS ESPECIALISTAS E INT.</c:v>
                </c:pt>
                <c:pt idx="6">
                  <c:v>MEDICOS EN BECA</c:v>
                </c:pt>
                <c:pt idx="7">
                  <c:v>MEDICOS EN CESFAM</c:v>
                </c:pt>
                <c:pt idx="8">
                  <c:v>ODONTÓLOGOS</c:v>
                </c:pt>
                <c:pt idx="9">
                  <c:v>QUIMICOS FARMACEUTICOS</c:v>
                </c:pt>
              </c:strCache>
            </c:strRef>
          </c:cat>
          <c:val>
            <c:numRef>
              <c:f>'2025'!$D$4:$D$13</c:f>
              <c:numCache>
                <c:formatCode>0%</c:formatCode>
                <c:ptCount val="10"/>
                <c:pt idx="0">
                  <c:v>0.26792452830188679</c:v>
                </c:pt>
                <c:pt idx="1">
                  <c:v>0.31320754716981131</c:v>
                </c:pt>
                <c:pt idx="2">
                  <c:v>0.14716981132075471</c:v>
                </c:pt>
                <c:pt idx="3">
                  <c:v>0.11320754716981132</c:v>
                </c:pt>
                <c:pt idx="4">
                  <c:v>4.9056603773584909E-2</c:v>
                </c:pt>
                <c:pt idx="5">
                  <c:v>3.7735849056603772E-2</c:v>
                </c:pt>
                <c:pt idx="6">
                  <c:v>2.2641509433962263E-2</c:v>
                </c:pt>
                <c:pt idx="7">
                  <c:v>1.1320754716981131E-2</c:v>
                </c:pt>
                <c:pt idx="8">
                  <c:v>2.6415094339622643E-2</c:v>
                </c:pt>
                <c:pt idx="9">
                  <c:v>1.1320754716981131E-2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8FD-4A87-ADC0-75353E18AD8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Requerimientos.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OIRS 2025'!$C$4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285F4">
                <a:lumMod val="5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'GESTION OIRS 2025'!$B$5:$B$7</c:f>
              <c:strCache>
                <c:ptCount val="3"/>
                <c:pt idx="0">
                  <c:v>RECLAMOS</c:v>
                </c:pt>
                <c:pt idx="1">
                  <c:v>FELICITACIONES</c:v>
                </c:pt>
                <c:pt idx="2">
                  <c:v>SOLICTUD/SUG</c:v>
                </c:pt>
              </c:strCache>
            </c:strRef>
          </c:cat>
          <c:val>
            <c:numRef>
              <c:f>'GESTION OIRS 2025'!$C$5:$C$7</c:f>
              <c:numCache>
                <c:formatCode>General</c:formatCode>
                <c:ptCount val="3"/>
                <c:pt idx="0">
                  <c:v>125</c:v>
                </c:pt>
                <c:pt idx="1">
                  <c:v>83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5A-415A-9CA7-BEA5BFF1D276}"/>
            </c:ext>
          </c:extLst>
        </c:ser>
        <c:ser>
          <c:idx val="1"/>
          <c:order val="1"/>
          <c:tx>
            <c:strRef>
              <c:f>'GESTION OIRS 2025'!$D$4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OIRS 2025'!$B$5:$B$7</c:f>
              <c:strCache>
                <c:ptCount val="3"/>
                <c:pt idx="0">
                  <c:v>RECLAMOS</c:v>
                </c:pt>
                <c:pt idx="1">
                  <c:v>FELICITACIONES</c:v>
                </c:pt>
                <c:pt idx="2">
                  <c:v>SOLICTUD/SUG</c:v>
                </c:pt>
              </c:strCache>
            </c:strRef>
          </c:cat>
          <c:val>
            <c:numRef>
              <c:f>'GESTION OIRS 2025'!$D$5:$D$7</c:f>
              <c:numCache>
                <c:formatCode>General</c:formatCode>
                <c:ptCount val="3"/>
                <c:pt idx="0">
                  <c:v>152</c:v>
                </c:pt>
                <c:pt idx="1">
                  <c:v>107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5A-415A-9CA7-BEA5BFF1D276}"/>
            </c:ext>
          </c:extLst>
        </c:ser>
        <c:ser>
          <c:idx val="2"/>
          <c:order val="2"/>
          <c:tx>
            <c:strRef>
              <c:f>'GESTION OIRS 2025'!$E$4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OIRS 2025'!$B$5:$B$7</c:f>
              <c:strCache>
                <c:ptCount val="3"/>
                <c:pt idx="0">
                  <c:v>RECLAMOS</c:v>
                </c:pt>
                <c:pt idx="1">
                  <c:v>FELICITACIONES</c:v>
                </c:pt>
                <c:pt idx="2">
                  <c:v>SOLICTUD/SUG</c:v>
                </c:pt>
              </c:strCache>
            </c:strRef>
          </c:cat>
          <c:val>
            <c:numRef>
              <c:f>'GESTION OIRS 2025'!$E$5:$E$7</c:f>
              <c:numCache>
                <c:formatCode>General</c:formatCode>
                <c:ptCount val="3"/>
                <c:pt idx="0">
                  <c:v>147</c:v>
                </c:pt>
                <c:pt idx="1">
                  <c:v>98</c:v>
                </c:pt>
                <c:pt idx="2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5A-415A-9CA7-BEA5BFF1D2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2505343"/>
        <c:axId val="1752487583"/>
        <c:axId val="0"/>
      </c:bar3DChart>
      <c:catAx>
        <c:axId val="1752505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752487583"/>
        <c:crosses val="autoZero"/>
        <c:auto val="1"/>
        <c:lblAlgn val="ctr"/>
        <c:lblOffset val="100"/>
        <c:noMultiLvlLbl val="0"/>
      </c:catAx>
      <c:valAx>
        <c:axId val="1752487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75250534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Reclamos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por unidad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30976968124409793"/>
          <c:y val="3.5135756817878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'GESTION OIRS 2025'!$B$30</c:f>
              <c:strCache>
                <c:ptCount val="1"/>
                <c:pt idx="0">
                  <c:v>UNIDAD/ N° RECLAMO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'GESTION OIRS 2025'!$C$30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093E-49AE-9F25-AEA7C4B0761B}"/>
            </c:ext>
          </c:extLst>
        </c:ser>
        <c:ser>
          <c:idx val="1"/>
          <c:order val="1"/>
          <c:tx>
            <c:strRef>
              <c:f>'GESTION OIRS 2025'!$B$31</c:f>
              <c:strCache>
                <c:ptCount val="1"/>
                <c:pt idx="0">
                  <c:v>URGENCIA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'GESTION OIRS 2025'!$C$31</c:f>
              <c:numCache>
                <c:formatCode>General</c:formatCode>
                <c:ptCount val="1"/>
                <c:pt idx="0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3E-49AE-9F25-AEA7C4B0761B}"/>
            </c:ext>
          </c:extLst>
        </c:ser>
        <c:ser>
          <c:idx val="2"/>
          <c:order val="2"/>
          <c:tx>
            <c:strRef>
              <c:f>'GESTION OIRS 2025'!$B$32</c:f>
              <c:strCache>
                <c:ptCount val="1"/>
                <c:pt idx="0">
                  <c:v>CONSULTORIO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'GESTION OIRS 2025'!$C$32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3E-49AE-9F25-AEA7C4B0761B}"/>
            </c:ext>
          </c:extLst>
        </c:ser>
        <c:ser>
          <c:idx val="3"/>
          <c:order val="3"/>
          <c:tx>
            <c:strRef>
              <c:f>'GESTION OIRS 2025'!$B$33</c:f>
              <c:strCache>
                <c:ptCount val="1"/>
                <c:pt idx="0">
                  <c:v>INTERCONSULTA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'GESTION OIRS 2025'!$C$33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3E-49AE-9F25-AEA7C4B0761B}"/>
            </c:ext>
          </c:extLst>
        </c:ser>
        <c:ser>
          <c:idx val="4"/>
          <c:order val="4"/>
          <c:tx>
            <c:strRef>
              <c:f>'GESTION OIRS 2025'!$B$34</c:f>
              <c:strCache>
                <c:ptCount val="1"/>
                <c:pt idx="0">
                  <c:v>MEDICINA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'GESTION OIRS 2025'!$C$34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3E-49AE-9F25-AEA7C4B0761B}"/>
            </c:ext>
          </c:extLst>
        </c:ser>
        <c:ser>
          <c:idx val="5"/>
          <c:order val="5"/>
          <c:tx>
            <c:strRef>
              <c:f>'GESTION OIRS 2025'!$B$35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442308804525434E-2"/>
                  <c:y val="-5.01939383112545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09-4E23-BDE7-B7DD41F073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'GESTION OIRS 2025'!$C$35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93E-49AE-9F25-AEA7C4B0761B}"/>
            </c:ext>
          </c:extLst>
        </c:ser>
        <c:ser>
          <c:idx val="6"/>
          <c:order val="6"/>
          <c:tx>
            <c:strRef>
              <c:f>'GESTION OIRS 2025'!$B$36</c:f>
              <c:strCache>
                <c:ptCount val="1"/>
                <c:pt idx="0">
                  <c:v>DENTAL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504274492911471E-2"/>
                  <c:y val="-2.00775753245018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09-4E23-BDE7-B7DD41F073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'GESTION OIRS 2025'!$C$36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3E-49AE-9F25-AEA7C4B076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2109647"/>
        <c:axId val="1692108687"/>
        <c:axId val="0"/>
      </c:bar3DChart>
      <c:catAx>
        <c:axId val="16921096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92108687"/>
        <c:crosses val="autoZero"/>
        <c:auto val="1"/>
        <c:lblAlgn val="ctr"/>
        <c:lblOffset val="100"/>
        <c:noMultiLvlLbl val="0"/>
      </c:catAx>
      <c:valAx>
        <c:axId val="16921086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9210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Tipo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de Reclamo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OIRS 2025'!$B$25</c:f>
              <c:strCache>
                <c:ptCount val="1"/>
                <c:pt idx="0">
                  <c:v>AÑO2025</c:v>
                </c:pt>
              </c:strCache>
            </c:strRef>
          </c:tx>
          <c:spPr>
            <a:solidFill>
              <a:srgbClr val="4285F4">
                <a:lumMod val="5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'GESTION OIRS 2025'!$C$24:$E$24</c:f>
              <c:strCache>
                <c:ptCount val="3"/>
                <c:pt idx="0">
                  <c:v>TIEMPO DE ESPERA (SALA)</c:v>
                </c:pt>
                <c:pt idx="1">
                  <c:v>TRATO</c:v>
                </c:pt>
                <c:pt idx="2">
                  <c:v>COMPETENCIA TECNICA</c:v>
                </c:pt>
              </c:strCache>
            </c:strRef>
          </c:cat>
          <c:val>
            <c:numRef>
              <c:f>'GESTION OIRS 2025'!$C$25:$E$25</c:f>
              <c:numCache>
                <c:formatCode>General</c:formatCode>
                <c:ptCount val="3"/>
                <c:pt idx="0">
                  <c:v>57</c:v>
                </c:pt>
                <c:pt idx="1">
                  <c:v>27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66-4F0C-834B-B5510C72D957}"/>
            </c:ext>
          </c:extLst>
        </c:ser>
        <c:ser>
          <c:idx val="1"/>
          <c:order val="1"/>
          <c:tx>
            <c:strRef>
              <c:f>'GESTION OIRS 2025'!$B$26</c:f>
              <c:strCache>
                <c:ptCount val="1"/>
                <c:pt idx="0">
                  <c:v>AÑO 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OIRS 2025'!$C$24:$E$24</c:f>
              <c:strCache>
                <c:ptCount val="3"/>
                <c:pt idx="0">
                  <c:v>TIEMPO DE ESPERA (SALA)</c:v>
                </c:pt>
                <c:pt idx="1">
                  <c:v>TRATO</c:v>
                </c:pt>
                <c:pt idx="2">
                  <c:v>COMPETENCIA TECNICA</c:v>
                </c:pt>
              </c:strCache>
            </c:strRef>
          </c:cat>
          <c:val>
            <c:numRef>
              <c:f>'GESTION OIRS 2025'!$C$26:$E$26</c:f>
              <c:numCache>
                <c:formatCode>General</c:formatCode>
                <c:ptCount val="3"/>
                <c:pt idx="0">
                  <c:v>54</c:v>
                </c:pt>
                <c:pt idx="1">
                  <c:v>25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66-4F0C-834B-B5510C72D957}"/>
            </c:ext>
          </c:extLst>
        </c:ser>
        <c:ser>
          <c:idx val="2"/>
          <c:order val="2"/>
          <c:tx>
            <c:strRef>
              <c:f>'GESTION OIRS 2025'!$B$27</c:f>
              <c:strCache>
                <c:ptCount val="1"/>
                <c:pt idx="0">
                  <c:v>AÑO 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OIRS 2025'!$C$24:$E$24</c:f>
              <c:strCache>
                <c:ptCount val="3"/>
                <c:pt idx="0">
                  <c:v>TIEMPO DE ESPERA (SALA)</c:v>
                </c:pt>
                <c:pt idx="1">
                  <c:v>TRATO</c:v>
                </c:pt>
                <c:pt idx="2">
                  <c:v>COMPETENCIA TECNICA</c:v>
                </c:pt>
              </c:strCache>
            </c:strRef>
          </c:cat>
          <c:val>
            <c:numRef>
              <c:f>'GESTION OIRS 2025'!$C$27:$E$27</c:f>
              <c:numCache>
                <c:formatCode>General</c:formatCode>
                <c:ptCount val="3"/>
                <c:pt idx="0">
                  <c:v>61</c:v>
                </c:pt>
                <c:pt idx="1">
                  <c:v>23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66-4F0C-834B-B5510C72D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8905151"/>
        <c:axId val="1758928671"/>
        <c:axId val="0"/>
      </c:bar3DChart>
      <c:catAx>
        <c:axId val="1758905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758928671"/>
        <c:crosses val="autoZero"/>
        <c:auto val="1"/>
        <c:lblAlgn val="ctr"/>
        <c:lblOffset val="100"/>
        <c:noMultiLvlLbl val="0"/>
      </c:catAx>
      <c:valAx>
        <c:axId val="1758928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75890515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Egresos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Hospitalarios.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222222222222223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9E-474F-80F1-3068F46F894F}"/>
                </c:ext>
              </c:extLst>
            </c:dLbl>
            <c:dLbl>
              <c:idx val="1"/>
              <c:layout>
                <c:manualLayout>
                  <c:x val="1.1111111111111112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9E-474F-80F1-3068F46F894F}"/>
                </c:ext>
              </c:extLst>
            </c:dLbl>
            <c:dLbl>
              <c:idx val="2"/>
              <c:layout>
                <c:manualLayout>
                  <c:x val="2.2222222222222119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9E-474F-80F1-3068F46F89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HOSPITALIZACION!$M$56:$O$56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HOSPITALIZACION!$M$58:$O$58</c:f>
              <c:numCache>
                <c:formatCode>General</c:formatCode>
                <c:ptCount val="3"/>
                <c:pt idx="0">
                  <c:v>1026</c:v>
                </c:pt>
                <c:pt idx="1">
                  <c:v>855</c:v>
                </c:pt>
                <c:pt idx="2">
                  <c:v>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9E-474F-80F1-3068F46F89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65168607"/>
        <c:axId val="1665148447"/>
        <c:axId val="0"/>
      </c:bar3DChart>
      <c:catAx>
        <c:axId val="1665168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48447"/>
        <c:crosses val="autoZero"/>
        <c:auto val="1"/>
        <c:lblAlgn val="ctr"/>
        <c:lblOffset val="100"/>
        <c:noMultiLvlLbl val="0"/>
      </c:catAx>
      <c:valAx>
        <c:axId val="1665148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68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Felicitaciones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666666666666666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F7-417C-8CA2-B6AADF9C0373}"/>
                </c:ext>
              </c:extLst>
            </c:dLbl>
            <c:dLbl>
              <c:idx val="1"/>
              <c:layout>
                <c:manualLayout>
                  <c:x val="8.3333333333333332E-3"/>
                  <c:y val="-6.018518518518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F7-417C-8CA2-B6AADF9C0373}"/>
                </c:ext>
              </c:extLst>
            </c:dLbl>
            <c:dLbl>
              <c:idx val="2"/>
              <c:layout>
                <c:manualLayout>
                  <c:x val="1.9444444444444445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CF7-417C-8CA2-B6AADF9C03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OIRS 2025'!$E$49:$E$51</c:f>
              <c:strCache>
                <c:ptCount val="3"/>
                <c:pt idx="0">
                  <c:v>Medicina</c:v>
                </c:pt>
                <c:pt idx="1">
                  <c:v>Consultorio</c:v>
                </c:pt>
                <c:pt idx="2">
                  <c:v>Urgencias</c:v>
                </c:pt>
              </c:strCache>
            </c:strRef>
          </c:cat>
          <c:val>
            <c:numRef>
              <c:f>'GESTION OIRS 2025'!$F$49:$F$51</c:f>
              <c:numCache>
                <c:formatCode>General</c:formatCode>
                <c:ptCount val="3"/>
                <c:pt idx="0">
                  <c:v>38</c:v>
                </c:pt>
                <c:pt idx="1">
                  <c:v>27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F7-417C-8CA2-B6AADF9C03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39765343"/>
        <c:axId val="1939757663"/>
        <c:axId val="0"/>
      </c:bar3DChart>
      <c:catAx>
        <c:axId val="1939765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939757663"/>
        <c:crosses val="autoZero"/>
        <c:auto val="1"/>
        <c:lblAlgn val="ctr"/>
        <c:lblOffset val="100"/>
        <c:noMultiLvlLbl val="0"/>
      </c:catAx>
      <c:valAx>
        <c:axId val="1939757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939765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Evaluación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Trato Usuario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285F4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Hoja2!$B$5:$B$15</c:f>
              <c:strCache>
                <c:ptCount val="11"/>
                <c:pt idx="0">
                  <c:v>Hospital Mario Sanchez de La Calera</c:v>
                </c:pt>
                <c:pt idx="1">
                  <c:v>Hospital de Petorca</c:v>
                </c:pt>
                <c:pt idx="2">
                  <c:v>Hospital Santo Tomás de Limache</c:v>
                </c:pt>
                <c:pt idx="3">
                  <c:v>Hospital Biprovincial</c:v>
                </c:pt>
                <c:pt idx="4">
                  <c:v>Hospital de Quilpué</c:v>
                </c:pt>
                <c:pt idx="5">
                  <c:v>Hospital Adriana Cousiño</c:v>
                </c:pt>
                <c:pt idx="6">
                  <c:v>Hospital Victor Hugo Moll de Cabildo</c:v>
                </c:pt>
                <c:pt idx="7">
                  <c:v>Hospital Juana Ross de PeñaBlanca</c:v>
                </c:pt>
                <c:pt idx="8">
                  <c:v>Hospital Gustavo Fricke</c:v>
                </c:pt>
                <c:pt idx="9">
                  <c:v>Hospital Geriatrico Paz de la Tarde</c:v>
                </c:pt>
                <c:pt idx="10">
                  <c:v>Hospital San Agustín</c:v>
                </c:pt>
              </c:strCache>
            </c:strRef>
          </c:cat>
          <c:val>
            <c:numRef>
              <c:f>Hoja2!$C$5:$C$15</c:f>
              <c:numCache>
                <c:formatCode>0.0000000</c:formatCode>
                <c:ptCount val="11"/>
                <c:pt idx="0">
                  <c:v>6.7372781100000001</c:v>
                </c:pt>
                <c:pt idx="1">
                  <c:v>6.77076923</c:v>
                </c:pt>
                <c:pt idx="2">
                  <c:v>6.7775147899999997</c:v>
                </c:pt>
                <c:pt idx="3">
                  <c:v>6.7979487000000001</c:v>
                </c:pt>
                <c:pt idx="4">
                  <c:v>6.8528846000000003</c:v>
                </c:pt>
                <c:pt idx="5">
                  <c:v>6.8559440560000002</c:v>
                </c:pt>
                <c:pt idx="6">
                  <c:v>6.8699300699999997</c:v>
                </c:pt>
                <c:pt idx="7">
                  <c:v>6.8713286709999997</c:v>
                </c:pt>
                <c:pt idx="8">
                  <c:v>6.8778845999999998</c:v>
                </c:pt>
                <c:pt idx="9">
                  <c:v>6.9046153849999996</c:v>
                </c:pt>
                <c:pt idx="10">
                  <c:v>6.9124603599999999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47-46CE-A97C-569BB785B23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5286543"/>
        <c:axId val="155294703"/>
      </c:barChart>
      <c:catAx>
        <c:axId val="1552865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55294703"/>
        <c:crosses val="autoZero"/>
        <c:auto val="1"/>
        <c:lblAlgn val="ctr"/>
        <c:lblOffset val="100"/>
        <c:noMultiLvlLbl val="0"/>
      </c:catAx>
      <c:valAx>
        <c:axId val="15529470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0000" sourceLinked="1"/>
        <c:majorTickMark val="none"/>
        <c:minorTickMark val="none"/>
        <c:tickLblPos val="nextTo"/>
        <c:crossAx val="155286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Hoja1!$A$2:$A$14</c:f>
              <c:strCache>
                <c:ptCount val="8"/>
                <c:pt idx="0">
                  <c:v>Farmacia</c:v>
                </c:pt>
                <c:pt idx="1">
                  <c:v>Servicios Generales</c:v>
                </c:pt>
                <c:pt idx="2">
                  <c:v>Materiales y Utiles Quirurgicos</c:v>
                </c:pt>
                <c:pt idx="3">
                  <c:v>Productos Químicos</c:v>
                </c:pt>
                <c:pt idx="4">
                  <c:v>Alimentación</c:v>
                </c:pt>
                <c:pt idx="5">
                  <c:v>Materiales y Utiles de Oficina</c:v>
                </c:pt>
                <c:pt idx="6">
                  <c:v>Mantenimiento y Reparaciones</c:v>
                </c:pt>
                <c:pt idx="7">
                  <c:v>Arriendo y Seguros</c:v>
                </c:pt>
              </c:strCache>
              <c:extLst/>
            </c:strRef>
          </c:cat>
          <c:val>
            <c:numRef>
              <c:f>Hoja1!$B$2:$B$14</c:f>
              <c:numCache>
                <c:formatCode>"$"#,##0_);[Red]\("$"#,##0\)</c:formatCode>
                <c:ptCount val="8"/>
                <c:pt idx="0">
                  <c:v>266227</c:v>
                </c:pt>
                <c:pt idx="1">
                  <c:v>406468</c:v>
                </c:pt>
                <c:pt idx="2">
                  <c:v>92843</c:v>
                </c:pt>
                <c:pt idx="3">
                  <c:v>285543</c:v>
                </c:pt>
                <c:pt idx="4">
                  <c:v>286696</c:v>
                </c:pt>
                <c:pt idx="5">
                  <c:v>35802</c:v>
                </c:pt>
                <c:pt idx="6">
                  <c:v>130535</c:v>
                </c:pt>
                <c:pt idx="7">
                  <c:v>88889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E57-42BB-AE5C-7EE47504690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285F4">
                <a:lumMod val="50000"/>
              </a:srgbClr>
            </a:solidFill>
            <a:ln>
              <a:noFill/>
            </a:ln>
            <a:effectLst/>
          </c:spPr>
          <c:invertIfNegative val="0"/>
          <c:cat>
            <c:strRef>
              <c:f>Hoja1!$A$2:$A$14</c:f>
              <c:strCache>
                <c:ptCount val="8"/>
                <c:pt idx="0">
                  <c:v>Farmacia</c:v>
                </c:pt>
                <c:pt idx="1">
                  <c:v>Servicios Generales</c:v>
                </c:pt>
                <c:pt idx="2">
                  <c:v>Materiales y Utiles Quirurgicos</c:v>
                </c:pt>
                <c:pt idx="3">
                  <c:v>Productos Químicos</c:v>
                </c:pt>
                <c:pt idx="4">
                  <c:v>Alimentación</c:v>
                </c:pt>
                <c:pt idx="5">
                  <c:v>Materiales y Utiles de Oficina</c:v>
                </c:pt>
                <c:pt idx="6">
                  <c:v>Mantenimiento y Reparaciones</c:v>
                </c:pt>
                <c:pt idx="7">
                  <c:v>Arriendo y Seguros</c:v>
                </c:pt>
              </c:strCache>
              <c:extLst/>
            </c:strRef>
          </c:cat>
          <c:val>
            <c:numRef>
              <c:f>Hoja1!$C$2:$C$14</c:f>
              <c:numCache>
                <c:formatCode>"$"#,##0_);[Red]\("$"#,##0\)</c:formatCode>
                <c:ptCount val="8"/>
                <c:pt idx="0">
                  <c:v>311636</c:v>
                </c:pt>
                <c:pt idx="1">
                  <c:v>410545</c:v>
                </c:pt>
                <c:pt idx="2">
                  <c:v>98401</c:v>
                </c:pt>
                <c:pt idx="3">
                  <c:v>237703</c:v>
                </c:pt>
                <c:pt idx="4">
                  <c:v>349440</c:v>
                </c:pt>
                <c:pt idx="5">
                  <c:v>39516</c:v>
                </c:pt>
                <c:pt idx="6">
                  <c:v>177282</c:v>
                </c:pt>
                <c:pt idx="7">
                  <c:v>67113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E57-42BB-AE5C-7EE475046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141480"/>
        <c:axId val="149373440"/>
      </c:barChart>
      <c:catAx>
        <c:axId val="97141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49373440"/>
        <c:crosses val="autoZero"/>
        <c:auto val="1"/>
        <c:lblAlgn val="ctr"/>
        <c:lblOffset val="100"/>
        <c:noMultiLvlLbl val="0"/>
      </c:catAx>
      <c:valAx>
        <c:axId val="1493734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crossAx val="97141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CL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Índice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ocupacional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HOSPITALIZACION!$M$56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88888888888888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F3-4759-8C8F-274812BE3B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HOSPITALIZACION!$L$57</c:f>
              <c:numCache>
                <c:formatCode>General</c:formatCode>
                <c:ptCount val="1"/>
              </c:numCache>
            </c:numRef>
          </c:cat>
          <c:val>
            <c:numRef>
              <c:f>HOSPITALIZACION!$M$57</c:f>
              <c:numCache>
                <c:formatCode>General</c:formatCode>
                <c:ptCount val="1"/>
                <c:pt idx="0">
                  <c:v>42.3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F3-4759-8C8F-274812BE3B5A}"/>
            </c:ext>
          </c:extLst>
        </c:ser>
        <c:ser>
          <c:idx val="1"/>
          <c:order val="1"/>
          <c:tx>
            <c:strRef>
              <c:f>HOSPITALIZACION!$N$56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000000000000001E-2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BF3-4759-8C8F-274812BE3B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HOSPITALIZACION!$L$57</c:f>
              <c:numCache>
                <c:formatCode>General</c:formatCode>
                <c:ptCount val="1"/>
              </c:numCache>
            </c:numRef>
          </c:cat>
          <c:val>
            <c:numRef>
              <c:f>HOSPITALIZACION!$N$57</c:f>
              <c:numCache>
                <c:formatCode>General</c:formatCode>
                <c:ptCount val="1"/>
                <c:pt idx="0">
                  <c:v>38.200000000000003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F3-4759-8C8F-274812BE3B5A}"/>
            </c:ext>
          </c:extLst>
        </c:ser>
        <c:ser>
          <c:idx val="2"/>
          <c:order val="2"/>
          <c:tx>
            <c:strRef>
              <c:f>HOSPITALIZACION!$O$56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5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BF3-4759-8C8F-274812BE3B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HOSPITALIZACION!$L$57</c:f>
              <c:numCache>
                <c:formatCode>General</c:formatCode>
                <c:ptCount val="1"/>
              </c:numCache>
            </c:numRef>
          </c:cat>
          <c:val>
            <c:numRef>
              <c:f>HOSPITALIZACION!$O$57</c:f>
              <c:numCache>
                <c:formatCode>General</c:formatCode>
                <c:ptCount val="1"/>
                <c:pt idx="0">
                  <c:v>43.6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BF3-4759-8C8F-274812BE3B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38276351"/>
        <c:axId val="1838287391"/>
        <c:axId val="0"/>
      </c:bar3DChart>
      <c:catAx>
        <c:axId val="1838276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38287391"/>
        <c:crosses val="autoZero"/>
        <c:auto val="1"/>
        <c:lblAlgn val="ctr"/>
        <c:lblOffset val="100"/>
        <c:noMultiLvlLbl val="0"/>
      </c:catAx>
      <c:valAx>
        <c:axId val="1838287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38276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Egresos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Medicina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26A2-4603-88CD-862730842AF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6A2-4603-88CD-862730842AF5}"/>
              </c:ext>
            </c:extLst>
          </c:dPt>
          <c:dLbls>
            <c:dLbl>
              <c:idx val="0"/>
              <c:layout>
                <c:manualLayout>
                  <c:x val="8.3333333333333332E-3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A2-4603-88CD-862730842AF5}"/>
                </c:ext>
              </c:extLst>
            </c:dLbl>
            <c:dLbl>
              <c:idx val="1"/>
              <c:layout>
                <c:manualLayout>
                  <c:x val="5.5555555555555558E-3"/>
                  <c:y val="-6.9444444444444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A2-4603-88CD-862730842A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HOSPITALIZACION!$N$6:$O$6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HOSPITALIZACION!$N$7:$O$7</c:f>
              <c:numCache>
                <c:formatCode>General</c:formatCode>
                <c:ptCount val="2"/>
                <c:pt idx="0">
                  <c:v>733</c:v>
                </c:pt>
                <c:pt idx="1">
                  <c:v>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A2-4603-88CD-862730842A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38239871"/>
        <c:axId val="1838241791"/>
        <c:axId val="0"/>
      </c:bar3DChart>
      <c:catAx>
        <c:axId val="183823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38241791"/>
        <c:crosses val="autoZero"/>
        <c:auto val="1"/>
        <c:lblAlgn val="ctr"/>
        <c:lblOffset val="100"/>
        <c:noMultiLvlLbl val="0"/>
      </c:catAx>
      <c:valAx>
        <c:axId val="1838241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38239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dirty="0">
                <a:solidFill>
                  <a:schemeClr val="accent1">
                    <a:lumMod val="50000"/>
                  </a:schemeClr>
                </a:solidFill>
              </a:rPr>
              <a:t>Consultas</a:t>
            </a:r>
            <a:r>
              <a:rPr lang="es-CL" baseline="0" dirty="0">
                <a:solidFill>
                  <a:schemeClr val="accent1">
                    <a:lumMod val="50000"/>
                  </a:schemeClr>
                </a:solidFill>
              </a:rPr>
              <a:t> Médicas de Urgencias</a:t>
            </a:r>
            <a:endParaRPr lang="es-CL" dirty="0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777777777777267E-3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C6-4CE4-9D5E-CC72BCCBFE34}"/>
                </c:ext>
              </c:extLst>
            </c:dLbl>
            <c:dLbl>
              <c:idx val="1"/>
              <c:layout>
                <c:manualLayout>
                  <c:x val="5.5555555555555558E-3"/>
                  <c:y val="-6.9444444444444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C6-4CE4-9D5E-CC72BCCBFE34}"/>
                </c:ext>
              </c:extLst>
            </c:dLbl>
            <c:dLbl>
              <c:idx val="2"/>
              <c:layout>
                <c:manualLayout>
                  <c:x val="3.3333333333333333E-2"/>
                  <c:y val="-5.5555555555555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C6-4CE4-9D5E-CC72BCCBFE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CONSULTAS!$E$7:$G$7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CONSULTAS!$E$8:$G$8</c:f>
              <c:numCache>
                <c:formatCode>#,##0</c:formatCode>
                <c:ptCount val="3"/>
                <c:pt idx="0">
                  <c:v>25488</c:v>
                </c:pt>
                <c:pt idx="1">
                  <c:v>25576</c:v>
                </c:pt>
                <c:pt idx="2">
                  <c:v>25969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C6-4CE4-9D5E-CC72BCCBFE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65167647"/>
        <c:axId val="1665144127"/>
        <c:axId val="0"/>
      </c:bar3DChart>
      <c:catAx>
        <c:axId val="1665167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44127"/>
        <c:crosses val="autoZero"/>
        <c:auto val="1"/>
        <c:lblAlgn val="ctr"/>
        <c:lblOffset val="100"/>
        <c:noMultiLvlLbl val="0"/>
      </c:catAx>
      <c:valAx>
        <c:axId val="1665144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67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accent1">
                    <a:lumMod val="50000"/>
                  </a:schemeClr>
                </a:solidFill>
              </a:rPr>
              <a:t>Atención</a:t>
            </a:r>
            <a:r>
              <a:rPr lang="es-CL" baseline="0">
                <a:solidFill>
                  <a:schemeClr val="accent1">
                    <a:lumMod val="50000"/>
                  </a:schemeClr>
                </a:solidFill>
              </a:rPr>
              <a:t> profesionales no médicos</a:t>
            </a:r>
            <a:endParaRPr lang="es-CL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8.3333333333333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3B-493F-BEFF-3CF5AA382CE7}"/>
                </c:ext>
              </c:extLst>
            </c:dLbl>
            <c:dLbl>
              <c:idx val="1"/>
              <c:layout>
                <c:manualLayout>
                  <c:x val="3.3333333333333333E-2"/>
                  <c:y val="-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3B-493F-BEFF-3CF5AA382C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'PROFESIONALES NO MEDICOS'!$R$8:$S$8</c:f>
              <c:numCache>
                <c:formatCode>#,##0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'PROFESIONALES NO MEDICOS'!$R$9:$S$9</c:f>
              <c:numCache>
                <c:formatCode>#,##0</c:formatCode>
                <c:ptCount val="2"/>
                <c:pt idx="0">
                  <c:v>13258</c:v>
                </c:pt>
                <c:pt idx="1">
                  <c:v>14280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3B-493F-BEFF-3CF5AA382C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38255711"/>
        <c:axId val="1838266271"/>
        <c:axId val="0"/>
      </c:bar3DChart>
      <c:catAx>
        <c:axId val="1838255711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38266271"/>
        <c:crosses val="autoZero"/>
        <c:auto val="1"/>
        <c:lblAlgn val="ctr"/>
        <c:lblOffset val="100"/>
        <c:noMultiLvlLbl val="0"/>
      </c:catAx>
      <c:valAx>
        <c:axId val="1838266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38255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dirty="0">
                <a:solidFill>
                  <a:schemeClr val="accent1">
                    <a:lumMod val="50000"/>
                  </a:schemeClr>
                </a:solidFill>
              </a:rPr>
              <a:t>Partos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'PARTOS Y CLINICA TTO'!$B$6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666666666666666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BB-4580-8CDC-F760E4CE29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'PARTOS Y CLINICA TTO'!$B$19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BB-4580-8CDC-F760E4CE29E2}"/>
            </c:ext>
          </c:extLst>
        </c:ser>
        <c:ser>
          <c:idx val="1"/>
          <c:order val="1"/>
          <c:tx>
            <c:strRef>
              <c:f>'PARTOS Y CLINICA TTO'!$C$6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222222222222223E-2"/>
                  <c:y val="-9.2592592592592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BB-4580-8CDC-F760E4CE29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'PARTOS Y CLINICA TTO'!$C$19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BB-4580-8CDC-F760E4CE29E2}"/>
            </c:ext>
          </c:extLst>
        </c:ser>
        <c:ser>
          <c:idx val="2"/>
          <c:order val="2"/>
          <c:tx>
            <c:strRef>
              <c:f>'PARTOS Y CLINICA TTO'!$D$6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777777777777676E-2"/>
                  <c:y val="-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BB-4580-8CDC-F760E4CE29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'PARTOS Y CLINICA TTO'!$D$19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BB-4580-8CDC-F760E4CE29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65188767"/>
        <c:axId val="1665172927"/>
        <c:axId val="0"/>
      </c:bar3DChart>
      <c:catAx>
        <c:axId val="16651887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65172927"/>
        <c:crosses val="autoZero"/>
        <c:auto val="1"/>
        <c:lblAlgn val="ctr"/>
        <c:lblOffset val="100"/>
        <c:noMultiLvlLbl val="0"/>
      </c:catAx>
      <c:valAx>
        <c:axId val="166517292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65188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dirty="0">
                <a:solidFill>
                  <a:schemeClr val="accent1">
                    <a:lumMod val="50000"/>
                  </a:schemeClr>
                </a:solidFill>
              </a:rPr>
              <a:t>Cirugías</a:t>
            </a:r>
            <a:r>
              <a:rPr lang="es-CL" baseline="0" dirty="0">
                <a:solidFill>
                  <a:schemeClr val="accent1">
                    <a:lumMod val="50000"/>
                  </a:schemeClr>
                </a:solidFill>
              </a:rPr>
              <a:t> Ambulatorias</a:t>
            </a:r>
            <a:endParaRPr lang="es-CL" dirty="0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222222222222223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D5-43F6-AA56-CC428A77AD9E}"/>
                </c:ext>
              </c:extLst>
            </c:dLbl>
            <c:dLbl>
              <c:idx val="1"/>
              <c:layout>
                <c:manualLayout>
                  <c:x val="2.2222222222222119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D5-43F6-AA56-CC428A77AD9E}"/>
                </c:ext>
              </c:extLst>
            </c:dLbl>
            <c:dLbl>
              <c:idx val="2"/>
              <c:layout>
                <c:manualLayout>
                  <c:x val="3.0555555555555555E-2"/>
                  <c:y val="-4.1666666666666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D5-43F6-AA56-CC428A77AD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CIRUGIAS!$L$25:$N$25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CIRUGIAS!$L$26:$N$26</c:f>
              <c:numCache>
                <c:formatCode>#,##0</c:formatCode>
                <c:ptCount val="3"/>
                <c:pt idx="0">
                  <c:v>1338</c:v>
                </c:pt>
                <c:pt idx="1">
                  <c:v>1247</c:v>
                </c:pt>
                <c:pt idx="2">
                  <c:v>1434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D5-43F6-AA56-CC428A77AD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65169087"/>
        <c:axId val="1665156607"/>
        <c:axId val="0"/>
      </c:bar3DChart>
      <c:catAx>
        <c:axId val="1665169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56607"/>
        <c:crosses val="autoZero"/>
        <c:auto val="1"/>
        <c:lblAlgn val="ctr"/>
        <c:lblOffset val="100"/>
        <c:noMultiLvlLbl val="0"/>
      </c:catAx>
      <c:valAx>
        <c:axId val="1665156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6516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665864305821871E-2"/>
          <c:y val="1.4869767229680614E-2"/>
          <c:w val="0.91844719281555098"/>
          <c:h val="0.651866890695539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'ESPECIALIDADES ODONTO'!$S$7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285F4">
                <a:lumMod val="50000"/>
              </a:srgb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2.1854666126093509E-3"/>
                  <c:y val="-2.0295201969220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B23-4474-8C6E-18B1AA4976E2}"/>
                </c:ext>
              </c:extLst>
            </c:dLbl>
            <c:dLbl>
              <c:idx val="2"/>
              <c:layout>
                <c:manualLayout>
                  <c:x val="-2.5706940874035959E-2"/>
                  <c:y val="-1.8018022278504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B23-4474-8C6E-18B1AA4976E2}"/>
                </c:ext>
              </c:extLst>
            </c:dLbl>
            <c:dLbl>
              <c:idx val="3"/>
              <c:layout>
                <c:manualLayout>
                  <c:x val="-1.0927333063046754E-2"/>
                  <c:y val="-1.0147600984610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B23-4474-8C6E-18B1AA4976E2}"/>
                </c:ext>
              </c:extLst>
            </c:dLbl>
            <c:dLbl>
              <c:idx val="4"/>
              <c:layout>
                <c:manualLayout>
                  <c:x val="-6.5563998378281325E-3"/>
                  <c:y val="-1.69126683076837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B23-4474-8C6E-18B1AA4976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'ESPECIALIDADES ODONTO'!$R$8:$R$16</c:f>
              <c:strCache>
                <c:ptCount val="9"/>
                <c:pt idx="0">
                  <c:v>CONSULTAS</c:v>
                </c:pt>
                <c:pt idx="1">
                  <c:v>CIRUGÍA Y TRAUMATOLOGÍA MAXILOFACIAL</c:v>
                </c:pt>
                <c:pt idx="2">
                  <c:v>ENDODONCIA</c:v>
                </c:pt>
                <c:pt idx="3">
                  <c:v>ODONTOPEDIATRÍA</c:v>
                </c:pt>
                <c:pt idx="4">
                  <c:v>PERIODONCIA</c:v>
                </c:pt>
                <c:pt idx="5">
                  <c:v>REHABILITACIÓN: PRÓTESIS FIJA</c:v>
                </c:pt>
                <c:pt idx="6">
                  <c:v>REHABILITACIÓN: PRÓTESIS REMOVIBLE</c:v>
                </c:pt>
                <c:pt idx="7">
                  <c:v>REHABILITACIÓN: PRÓTESIS IMPLANTOASISTIDA</c:v>
                </c:pt>
                <c:pt idx="8">
                  <c:v>IMPLANTOLOGÍA BUCO MAXILOFACIAL</c:v>
                </c:pt>
              </c:strCache>
            </c:strRef>
          </c:cat>
          <c:val>
            <c:numRef>
              <c:f>'ESPECIALIDADES ODONTO'!$S$8:$S$16</c:f>
              <c:numCache>
                <c:formatCode>General</c:formatCode>
                <c:ptCount val="9"/>
                <c:pt idx="0">
                  <c:v>22</c:v>
                </c:pt>
                <c:pt idx="1">
                  <c:v>899</c:v>
                </c:pt>
                <c:pt idx="2">
                  <c:v>3203</c:v>
                </c:pt>
                <c:pt idx="3">
                  <c:v>560</c:v>
                </c:pt>
                <c:pt idx="4">
                  <c:v>1947</c:v>
                </c:pt>
                <c:pt idx="5">
                  <c:v>385</c:v>
                </c:pt>
                <c:pt idx="6">
                  <c:v>1397</c:v>
                </c:pt>
                <c:pt idx="7">
                  <c:v>545</c:v>
                </c:pt>
                <c:pt idx="8">
                  <c:v>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23-4474-8C6E-18B1AA4976E2}"/>
            </c:ext>
          </c:extLst>
        </c:ser>
        <c:ser>
          <c:idx val="1"/>
          <c:order val="1"/>
          <c:tx>
            <c:strRef>
              <c:f>'ESPECIALIDADES ODONTO'!$T$7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4.1131105398457518E-2"/>
                  <c:y val="-9.00901113925211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23-4474-8C6E-18B1AA4976E2}"/>
                </c:ext>
              </c:extLst>
            </c:dLbl>
            <c:dLbl>
              <c:idx val="5"/>
              <c:layout>
                <c:manualLayout>
                  <c:x val="4.3709332252186211E-3"/>
                  <c:y val="-2.3677735630757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B23-4474-8C6E-18B1AA4976E2}"/>
                </c:ext>
              </c:extLst>
            </c:dLbl>
            <c:dLbl>
              <c:idx val="6"/>
              <c:layout>
                <c:manualLayout>
                  <c:x val="3.4967465801749614E-2"/>
                  <c:y val="-2.0295201969220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B23-4474-8C6E-18B1AA4976E2}"/>
                </c:ext>
              </c:extLst>
            </c:dLbl>
            <c:dLbl>
              <c:idx val="7"/>
              <c:layout>
                <c:manualLayout>
                  <c:x val="1.0282776349614395E-2"/>
                  <c:y val="-3.9039048270092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B23-4474-8C6E-18B1AA4976E2}"/>
                </c:ext>
              </c:extLst>
            </c:dLbl>
            <c:dLbl>
              <c:idx val="8"/>
              <c:layout>
                <c:manualLayout>
                  <c:x val="2.84110659639214E-2"/>
                  <c:y val="-1.0147600984610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B23-4474-8C6E-18B1AA4976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'ESPECIALIDADES ODONTO'!$R$8:$R$16</c:f>
              <c:strCache>
                <c:ptCount val="9"/>
                <c:pt idx="0">
                  <c:v>CONSULTAS</c:v>
                </c:pt>
                <c:pt idx="1">
                  <c:v>CIRUGÍA Y TRAUMATOLOGÍA MAXILOFACIAL</c:v>
                </c:pt>
                <c:pt idx="2">
                  <c:v>ENDODONCIA</c:v>
                </c:pt>
                <c:pt idx="3">
                  <c:v>ODONTOPEDIATRÍA</c:v>
                </c:pt>
                <c:pt idx="4">
                  <c:v>PERIODONCIA</c:v>
                </c:pt>
                <c:pt idx="5">
                  <c:v>REHABILITACIÓN: PRÓTESIS FIJA</c:v>
                </c:pt>
                <c:pt idx="6">
                  <c:v>REHABILITACIÓN: PRÓTESIS REMOVIBLE</c:v>
                </c:pt>
                <c:pt idx="7">
                  <c:v>REHABILITACIÓN: PRÓTESIS IMPLANTOASISTIDA</c:v>
                </c:pt>
                <c:pt idx="8">
                  <c:v>IMPLANTOLOGÍA BUCO MAXILOFACIAL</c:v>
                </c:pt>
              </c:strCache>
            </c:strRef>
          </c:cat>
          <c:val>
            <c:numRef>
              <c:f>'ESPECIALIDADES ODONTO'!$T$8:$T$16</c:f>
              <c:numCache>
                <c:formatCode>General</c:formatCode>
                <c:ptCount val="9"/>
                <c:pt idx="0">
                  <c:v>35</c:v>
                </c:pt>
                <c:pt idx="1">
                  <c:v>1692</c:v>
                </c:pt>
                <c:pt idx="2">
                  <c:v>3229</c:v>
                </c:pt>
                <c:pt idx="3">
                  <c:v>894</c:v>
                </c:pt>
                <c:pt idx="4">
                  <c:v>2648</c:v>
                </c:pt>
                <c:pt idx="5">
                  <c:v>417</c:v>
                </c:pt>
                <c:pt idx="6">
                  <c:v>1131</c:v>
                </c:pt>
                <c:pt idx="7">
                  <c:v>532</c:v>
                </c:pt>
                <c:pt idx="8">
                  <c:v>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23-4474-8C6E-18B1AA4976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61660447"/>
        <c:axId val="761668127"/>
        <c:axId val="0"/>
      </c:bar3DChart>
      <c:catAx>
        <c:axId val="761660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61668127"/>
        <c:crosses val="autoZero"/>
        <c:auto val="1"/>
        <c:lblAlgn val="ctr"/>
        <c:lblOffset val="100"/>
        <c:noMultiLvlLbl val="0"/>
      </c:catAx>
      <c:valAx>
        <c:axId val="761668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61660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4502360648109586"/>
          <c:y val="0.8032654500554256"/>
          <c:w val="0.14153357117634546"/>
          <c:h val="0.128412430464962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>
            <a:spLocks noGrp="1"/>
          </p:cNvSpPr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xx%</a:t>
            </a:r>
          </a:p>
        </p:txBody>
      </p:sp>
      <p:sp>
        <p:nvSpPr>
          <p:cNvPr id="92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t>Texto del título</a:t>
            </a:r>
          </a:p>
        </p:txBody>
      </p:sp>
      <p:sp>
        <p:nvSpPr>
          <p:cNvPr id="2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9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8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9" name="Google Shape;23;p5"/>
          <p:cNvSpPr txBox="1">
            <a:spLocks noGrp="1"/>
          </p:cNvSpPr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  <a:endParaRPr/>
          </a:p>
        </p:txBody>
      </p:sp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o del título"/>
          <p:cNvSpPr txBox="1">
            <a:spLocks noGrp="1"/>
          </p:cNvSpPr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Texto del título</a:t>
            </a:r>
          </a:p>
        </p:txBody>
      </p:sp>
      <p:sp>
        <p:nvSpPr>
          <p:cNvPr id="56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o del título"/>
          <p:cNvSpPr txBox="1">
            <a:spLocks noGrp="1"/>
          </p:cNvSpPr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r>
              <a:t>Texto del título</a:t>
            </a:r>
          </a:p>
        </p:txBody>
      </p:sp>
      <p:sp>
        <p:nvSpPr>
          <p:cNvPr id="6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3" name="Texto del título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r>
              <a:t>Texto del título</a:t>
            </a:r>
          </a:p>
        </p:txBody>
      </p:sp>
      <p:sp>
        <p:nvSpPr>
          <p:cNvPr id="74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5" name="Google Shape;39;p9"/>
          <p:cNvSpPr txBox="1">
            <a:spLocks noGrp="1"/>
          </p:cNvSpPr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g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1.xml"/><Relationship Id="rId4" Type="http://schemas.openxmlformats.org/officeDocument/2006/relationships/image" Target="../media/image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54;p13" descr="Google Shape;54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226" y="-42551"/>
            <a:ext cx="9338225" cy="525217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Google Shape;56;p13"/>
          <p:cNvSpPr/>
          <p:nvPr/>
        </p:nvSpPr>
        <p:spPr>
          <a:xfrm flipH="1">
            <a:off x="4352316" y="-54300"/>
            <a:ext cx="5387401" cy="525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090" y="0"/>
                </a:lnTo>
                <a:cubicBezTo>
                  <a:pt x="20029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152B73"/>
              </a:gs>
              <a:gs pos="100000">
                <a:srgbClr val="002239"/>
              </a:gs>
            </a:gsLst>
            <a:lin ang="5400011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pic>
        <p:nvPicPr>
          <p:cNvPr id="118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0174" y="167264"/>
            <a:ext cx="149603" cy="929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color2_GOB_sl.pngGoogle Shape;59;p13" descr="color2_GOB_sl.pngGoogle Shape;59;p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684" y="3399129"/>
            <a:ext cx="1263727" cy="1258177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Google Shape;98;p18"/>
          <p:cNvSpPr txBox="1"/>
          <p:nvPr/>
        </p:nvSpPr>
        <p:spPr>
          <a:xfrm>
            <a:off x="5328735" y="617644"/>
            <a:ext cx="3023626" cy="38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75" tIns="34275" rIns="34275" bIns="34275">
            <a:normAutofit/>
          </a:bodyPr>
          <a:lstStyle>
            <a:lvl1pPr algn="ctr">
              <a:lnSpc>
                <a:spcPct val="90000"/>
              </a:lnSpc>
              <a:defRPr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dirty="0"/>
              <a:t>0</a:t>
            </a:r>
            <a:r>
              <a:rPr lang="es-ES" dirty="0"/>
              <a:t>9</a:t>
            </a:r>
            <a:r>
              <a:rPr dirty="0"/>
              <a:t> de Ju</a:t>
            </a:r>
            <a:r>
              <a:rPr lang="es-ES" dirty="0"/>
              <a:t>l</a:t>
            </a:r>
            <a:r>
              <a:rPr dirty="0"/>
              <a:t>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385D9C-4235-61C2-E3C5-0D3A117454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9" y="1839224"/>
            <a:ext cx="3155029" cy="1186626"/>
          </a:xfrm>
          <a:prstGeom prst="rect">
            <a:avLst/>
          </a:prstGeom>
        </p:spPr>
      </p:pic>
      <p:sp>
        <p:nvSpPr>
          <p:cNvPr id="4" name="Google Shape;101;p18">
            <a:extLst>
              <a:ext uri="{FF2B5EF4-FFF2-40B4-BE49-F238E27FC236}">
                <a16:creationId xmlns:a16="http://schemas.microsoft.com/office/drawing/2014/main" id="{B8854A04-BD11-37B0-E591-73592184F676}"/>
              </a:ext>
            </a:extLst>
          </p:cNvPr>
          <p:cNvSpPr txBox="1"/>
          <p:nvPr/>
        </p:nvSpPr>
        <p:spPr>
          <a:xfrm>
            <a:off x="4862945" y="1666040"/>
            <a:ext cx="3697159" cy="1097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75" tIns="34275" rIns="34275" bIns="34275">
            <a:noAutofit/>
          </a:bodyPr>
          <a:lstStyle>
            <a:lvl1pPr algn="ctr">
              <a:lnSpc>
                <a:spcPct val="90000"/>
              </a:lnSpc>
              <a:defRPr sz="21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sz="2000" dirty="0"/>
              <a:t>Hospital Provincial San Agustín de la Ligua.</a:t>
            </a:r>
            <a:endParaRPr sz="20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EB353-A355-E716-2CD0-14EA9A288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009EEDE-EC0E-C19C-5AAB-0DA2FCD741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590A58BC-E0E8-6FED-BA95-978613AE120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71150D62-98B5-89B6-7DE3-922D1774461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DA3962AB-2001-5450-9F58-1C71B5259D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F748157D-25FB-E323-AB8F-7E8053E5DA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7" name="Elipse 6">
            <a:extLst>
              <a:ext uri="{FF2B5EF4-FFF2-40B4-BE49-F238E27FC236}">
                <a16:creationId xmlns:a16="http://schemas.microsoft.com/office/drawing/2014/main" id="{C97E5CF7-009F-2B7C-C2E3-80BBA7D39E24}"/>
              </a:ext>
            </a:extLst>
          </p:cNvPr>
          <p:cNvSpPr/>
          <p:nvPr/>
        </p:nvSpPr>
        <p:spPr>
          <a:xfrm>
            <a:off x="7332635" y="1312272"/>
            <a:ext cx="1049081" cy="574447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C15B7A0-A7D0-B0F1-9A0B-B029A0B07D16}"/>
              </a:ext>
            </a:extLst>
          </p:cNvPr>
          <p:cNvSpPr txBox="1"/>
          <p:nvPr/>
        </p:nvSpPr>
        <p:spPr>
          <a:xfrm>
            <a:off x="7636150" y="1490290"/>
            <a:ext cx="542481" cy="2184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18%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1C97B4AF-BDDE-9C8A-1CBB-94E0C53D1F3B}"/>
              </a:ext>
            </a:extLst>
          </p:cNvPr>
          <p:cNvSpPr/>
          <p:nvPr/>
        </p:nvSpPr>
        <p:spPr>
          <a:xfrm rot="16200000">
            <a:off x="6940703" y="1449230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4A98C58-169D-4A6B-E37F-1A52184ED6A8}"/>
              </a:ext>
            </a:extLst>
          </p:cNvPr>
          <p:cNvSpPr txBox="1"/>
          <p:nvPr/>
        </p:nvSpPr>
        <p:spPr>
          <a:xfrm>
            <a:off x="3200400" y="268255"/>
            <a:ext cx="3006436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j-ea"/>
                <a:cs typeface="+mj-cs"/>
                <a:sym typeface="Arial"/>
              </a:rPr>
              <a:t>Especialidades Odontológicas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j-ea"/>
              <a:cs typeface="+mj-cs"/>
              <a:sym typeface="Arial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C2C5AEF-5220-1C18-47BE-B0DC5F47F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836" y="2401555"/>
            <a:ext cx="2442999" cy="2244505"/>
          </a:xfrm>
          <a:prstGeom prst="rect">
            <a:avLst/>
          </a:prstGeom>
        </p:spPr>
      </p:pic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813F6E80-BE88-E4D0-82DE-BB56BC993B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3114397"/>
              </p:ext>
            </p:extLst>
          </p:nvPr>
        </p:nvGraphicFramePr>
        <p:xfrm>
          <a:off x="695303" y="704441"/>
          <a:ext cx="5811116" cy="3754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623737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D6292-60A3-2349-704A-44468D002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D33B038D-E3DC-DD62-ECDF-D171D922DA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2EF4FFD2-D7BC-69A2-D28E-E104CEFFDE5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9EC47AA8-B711-F7B7-4526-3BB9336B070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7F20771A-3974-7180-F8ED-57557A8B4C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D7CCCFE3-364F-59C9-C9FF-94400F85B6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DD6A958-BF4F-4DE0-507A-7A2FE1B19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958502"/>
              </p:ext>
            </p:extLst>
          </p:nvPr>
        </p:nvGraphicFramePr>
        <p:xfrm>
          <a:off x="916306" y="963842"/>
          <a:ext cx="3902764" cy="178338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{69C7853C-536D-4A76-A0AE-DD22124D55A5}</a:tableStyleId>
              </a:tblPr>
              <a:tblGrid>
                <a:gridCol w="1699894">
                  <a:extLst>
                    <a:ext uri="{9D8B030D-6E8A-4147-A177-3AD203B41FA5}">
                      <a16:colId xmlns:a16="http://schemas.microsoft.com/office/drawing/2014/main" val="2252142696"/>
                    </a:ext>
                  </a:extLst>
                </a:gridCol>
                <a:gridCol w="519738">
                  <a:extLst>
                    <a:ext uri="{9D8B030D-6E8A-4147-A177-3AD203B41FA5}">
                      <a16:colId xmlns:a16="http://schemas.microsoft.com/office/drawing/2014/main" val="1386462413"/>
                    </a:ext>
                  </a:extLst>
                </a:gridCol>
                <a:gridCol w="841566">
                  <a:extLst>
                    <a:ext uri="{9D8B030D-6E8A-4147-A177-3AD203B41FA5}">
                      <a16:colId xmlns:a16="http://schemas.microsoft.com/office/drawing/2014/main" val="3526137314"/>
                    </a:ext>
                  </a:extLst>
                </a:gridCol>
                <a:gridCol w="841566">
                  <a:extLst>
                    <a:ext uri="{9D8B030D-6E8A-4147-A177-3AD203B41FA5}">
                      <a16:colId xmlns:a16="http://schemas.microsoft.com/office/drawing/2014/main" val="1319345622"/>
                    </a:ext>
                  </a:extLst>
                </a:gridCol>
              </a:tblGrid>
              <a:tr h="2025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oct-24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dic-24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2025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776952"/>
                  </a:ext>
                </a:extLst>
              </a:tr>
              <a:tr h="41398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Consultas nuevas especialidad médica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5.008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3.148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2.360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4130117"/>
                  </a:ext>
                </a:extLst>
              </a:tr>
              <a:tr h="3951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Consultas nuevas de especialidad odontológica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2.486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1.557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1.518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5893486"/>
                  </a:ext>
                </a:extLst>
              </a:tr>
              <a:tr h="3665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Intervención quirúrgica electiva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98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225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146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2936327"/>
                  </a:ext>
                </a:extLst>
              </a:tr>
              <a:tr h="2025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Procedimientos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1.814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1.553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694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6845416"/>
                  </a:ext>
                </a:extLst>
              </a:tr>
              <a:tr h="2025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Total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9.406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6.483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4.718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1038919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DB2DD5-8C4C-AEC6-CF5A-7467811B8F63}"/>
              </a:ext>
            </a:extLst>
          </p:cNvPr>
          <p:cNvSpPr txBox="1"/>
          <p:nvPr/>
        </p:nvSpPr>
        <p:spPr>
          <a:xfrm>
            <a:off x="1290084" y="503274"/>
            <a:ext cx="3806456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j-ea"/>
                <a:cs typeface="+mj-cs"/>
                <a:sym typeface="Arial"/>
              </a:rPr>
              <a:t>Lista de Espera.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j-ea"/>
              <a:cs typeface="+mj-cs"/>
              <a:sym typeface="Arial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9273A41-FE85-627E-38A3-5C5C92BBC1C3}"/>
              </a:ext>
            </a:extLst>
          </p:cNvPr>
          <p:cNvSpPr/>
          <p:nvPr/>
        </p:nvSpPr>
        <p:spPr>
          <a:xfrm>
            <a:off x="3122868" y="2982330"/>
            <a:ext cx="1049081" cy="574447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D121AB0A-863F-68E0-8D41-060D2416D519}"/>
              </a:ext>
            </a:extLst>
          </p:cNvPr>
          <p:cNvSpPr/>
          <p:nvPr/>
        </p:nvSpPr>
        <p:spPr>
          <a:xfrm rot="5400000">
            <a:off x="4278919" y="3117244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7F2A61C-BF8E-D8FC-4F85-D4661C309243}"/>
              </a:ext>
            </a:extLst>
          </p:cNvPr>
          <p:cNvSpPr txBox="1"/>
          <p:nvPr/>
        </p:nvSpPr>
        <p:spPr>
          <a:xfrm>
            <a:off x="3474891" y="3157782"/>
            <a:ext cx="526473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50%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19" name="Imagen 18" descr="Lista de espera - Iconos gratis de interfaz">
            <a:extLst>
              <a:ext uri="{FF2B5EF4-FFF2-40B4-BE49-F238E27FC236}">
                <a16:creationId xmlns:a16="http://schemas.microsoft.com/office/drawing/2014/main" id="{747443AB-A390-5EB9-ADDA-185306AC2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997" y="2135039"/>
            <a:ext cx="1906939" cy="1906939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3E5998EB-E5A9-627A-9C8F-1EF9CF79601F}"/>
              </a:ext>
            </a:extLst>
          </p:cNvPr>
          <p:cNvSpPr txBox="1"/>
          <p:nvPr/>
        </p:nvSpPr>
        <p:spPr>
          <a:xfrm>
            <a:off x="5323368" y="1032667"/>
            <a:ext cx="3118883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es-ES" sz="900" dirty="0">
                <a:solidFill>
                  <a:schemeClr val="accent1">
                    <a:lumMod val="50000"/>
                  </a:schemeClr>
                </a:solidFill>
              </a:rPr>
              <a:t>Cirugía general, Gastroenterología adulto, Ginecología, Medicina interna, Obstetricia, Oftalmología, Otorrinolaringología, Pediatría, Traumatología.</a:t>
            </a:r>
          </a:p>
        </p:txBody>
      </p:sp>
    </p:spTree>
    <p:extLst>
      <p:ext uri="{BB962C8B-B14F-4D97-AF65-F5344CB8AC3E}">
        <p14:creationId xmlns:p14="http://schemas.microsoft.com/office/powerpoint/2010/main" val="214796267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2D939-675D-0C78-3D13-AAED513EA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1EA0519-DC29-5C06-8DA0-30EEE2F561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A613E030-75D0-ECED-D305-8E450945474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67B9B72C-9C9F-CDEA-6E3F-D6C46223B70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5FF2470-2B06-5B34-2B3B-7E7B38F5E4E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01572E54-0077-18A9-A699-261BE67769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60080D47-CEB4-EAA4-3C61-B3CF1256DA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4439312"/>
              </p:ext>
            </p:extLst>
          </p:nvPr>
        </p:nvGraphicFramePr>
        <p:xfrm>
          <a:off x="3991640" y="2445106"/>
          <a:ext cx="3841172" cy="2368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E8FCD16-4368-6D63-EC8E-19E6124BF4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422934"/>
              </p:ext>
            </p:extLst>
          </p:nvPr>
        </p:nvGraphicFramePr>
        <p:xfrm>
          <a:off x="4113934" y="140832"/>
          <a:ext cx="3435927" cy="239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163115A-6980-C1BE-7892-8073B953D285}"/>
              </a:ext>
            </a:extLst>
          </p:cNvPr>
          <p:cNvSpPr txBox="1"/>
          <p:nvPr/>
        </p:nvSpPr>
        <p:spPr>
          <a:xfrm>
            <a:off x="2251364" y="2416130"/>
            <a:ext cx="464127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s-CL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1E052E0-2B8D-DE5A-C42B-0A40EF27DF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1306" y="782782"/>
            <a:ext cx="1862570" cy="3311236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B9DC8A03-B89A-58E1-5C7F-134DDA6C9B0F}"/>
              </a:ext>
            </a:extLst>
          </p:cNvPr>
          <p:cNvSpPr/>
          <p:nvPr/>
        </p:nvSpPr>
        <p:spPr>
          <a:xfrm>
            <a:off x="7832812" y="1081436"/>
            <a:ext cx="1049081" cy="574447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A1DE430-037A-45F6-994D-25CAD062504E}"/>
              </a:ext>
            </a:extLst>
          </p:cNvPr>
          <p:cNvSpPr txBox="1"/>
          <p:nvPr/>
        </p:nvSpPr>
        <p:spPr>
          <a:xfrm>
            <a:off x="8136327" y="1259454"/>
            <a:ext cx="542481" cy="2184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chemeClr val="bg1"/>
                </a:solidFill>
              </a:rPr>
              <a:t>5,7</a:t>
            </a: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69A00E03-76EE-C72A-BF74-7EA22290E233}"/>
              </a:ext>
            </a:extLst>
          </p:cNvPr>
          <p:cNvSpPr/>
          <p:nvPr/>
        </p:nvSpPr>
        <p:spPr>
          <a:xfrm rot="16200000">
            <a:off x="7440880" y="1218394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7FA947E-935F-78A6-2B3A-EE1AD55D7E80}"/>
              </a:ext>
            </a:extLst>
          </p:cNvPr>
          <p:cNvSpPr txBox="1"/>
          <p:nvPr/>
        </p:nvSpPr>
        <p:spPr>
          <a:xfrm>
            <a:off x="7992139" y="1833901"/>
            <a:ext cx="992533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10.200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520629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8FD7E-B362-BB9C-661C-EAAE939D7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C45ECB73-6030-049C-0EE3-EFE9510C10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7D71D376-64DF-54B0-E31C-97A8168037E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F710FDBE-1AA3-FA61-4F06-BB664A580EB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AD6BCE08-2EF9-CE4E-F181-96F9FCB13A8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77FACEFE-A74B-7F80-5D78-C55874F86C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41D62B8-F5BF-70B8-18BB-1E1A171261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398344"/>
              </p:ext>
            </p:extLst>
          </p:nvPr>
        </p:nvGraphicFramePr>
        <p:xfrm>
          <a:off x="1187826" y="78875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Elipse 5">
            <a:extLst>
              <a:ext uri="{FF2B5EF4-FFF2-40B4-BE49-F238E27FC236}">
                <a16:creationId xmlns:a16="http://schemas.microsoft.com/office/drawing/2014/main" id="{966BB7CE-9DDE-ECB9-1453-D1059DEB3F50}"/>
              </a:ext>
            </a:extLst>
          </p:cNvPr>
          <p:cNvSpPr/>
          <p:nvPr/>
        </p:nvSpPr>
        <p:spPr>
          <a:xfrm>
            <a:off x="2587837" y="3664833"/>
            <a:ext cx="1049081" cy="574447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9AE597CD-E900-1114-19D3-467581DD0406}"/>
              </a:ext>
            </a:extLst>
          </p:cNvPr>
          <p:cNvSpPr/>
          <p:nvPr/>
        </p:nvSpPr>
        <p:spPr>
          <a:xfrm rot="16200000">
            <a:off x="3714549" y="3830828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E97ED0D-3128-3622-F5AD-594863D24B6F}"/>
              </a:ext>
            </a:extLst>
          </p:cNvPr>
          <p:cNvSpPr txBox="1"/>
          <p:nvPr/>
        </p:nvSpPr>
        <p:spPr>
          <a:xfrm>
            <a:off x="2982391" y="3844334"/>
            <a:ext cx="401782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23%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E090D48-F0BA-11D3-FF19-8960AB4DD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864" y="217366"/>
            <a:ext cx="2417799" cy="429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6876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3329B-8FC1-941A-1B82-B59866BA0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7EDD38C7-036F-238B-F7A3-32889C79D44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3082DFB8-71C1-40B1-BDA6-D5F8D2839B9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6D64640B-DC92-D60C-ADAB-82C88A90585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B416A163-05BB-5646-2F25-90042E1DBA3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2A36DAD9-7B76-E430-613E-BE35BD2768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D075ED5C-B71A-75BB-72E7-2B48EE0B2011}"/>
              </a:ext>
            </a:extLst>
          </p:cNvPr>
          <p:cNvSpPr txBox="1"/>
          <p:nvPr/>
        </p:nvSpPr>
        <p:spPr>
          <a:xfrm>
            <a:off x="1195033" y="267465"/>
            <a:ext cx="3806456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Farmacia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4DFDDBC-DB1B-536A-C1BD-DD47832ECF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769563"/>
              </p:ext>
            </p:extLst>
          </p:nvPr>
        </p:nvGraphicFramePr>
        <p:xfrm>
          <a:off x="686378" y="675842"/>
          <a:ext cx="4874140" cy="1225895"/>
        </p:xfrm>
        <a:graphic>
          <a:graphicData uri="http://schemas.openxmlformats.org/drawingml/2006/table">
            <a:tbl>
              <a:tblPr/>
              <a:tblGrid>
                <a:gridCol w="954571">
                  <a:extLst>
                    <a:ext uri="{9D8B030D-6E8A-4147-A177-3AD203B41FA5}">
                      <a16:colId xmlns:a16="http://schemas.microsoft.com/office/drawing/2014/main" val="35553715"/>
                    </a:ext>
                  </a:extLst>
                </a:gridCol>
                <a:gridCol w="1057809">
                  <a:extLst>
                    <a:ext uri="{9D8B030D-6E8A-4147-A177-3AD203B41FA5}">
                      <a16:colId xmlns:a16="http://schemas.microsoft.com/office/drawing/2014/main" val="3697498424"/>
                    </a:ext>
                  </a:extLst>
                </a:gridCol>
                <a:gridCol w="1084595">
                  <a:extLst>
                    <a:ext uri="{9D8B030D-6E8A-4147-A177-3AD203B41FA5}">
                      <a16:colId xmlns:a16="http://schemas.microsoft.com/office/drawing/2014/main" val="4115663011"/>
                    </a:ext>
                  </a:extLst>
                </a:gridCol>
                <a:gridCol w="795735">
                  <a:extLst>
                    <a:ext uri="{9D8B030D-6E8A-4147-A177-3AD203B41FA5}">
                      <a16:colId xmlns:a16="http://schemas.microsoft.com/office/drawing/2014/main" val="3893507306"/>
                    </a:ext>
                  </a:extLst>
                </a:gridCol>
                <a:gridCol w="981430">
                  <a:extLst>
                    <a:ext uri="{9D8B030D-6E8A-4147-A177-3AD203B41FA5}">
                      <a16:colId xmlns:a16="http://schemas.microsoft.com/office/drawing/2014/main" val="3398702342"/>
                    </a:ext>
                  </a:extLst>
                </a:gridCol>
              </a:tblGrid>
              <a:tr h="1743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2 0 2 4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2 0 2 5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877515"/>
                  </a:ext>
                </a:extLst>
              </a:tr>
              <a:tr h="3486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CL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 recetas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CL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 prescripciones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CL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 recetas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CL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prescripciones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550280"/>
                  </a:ext>
                </a:extLst>
              </a:tr>
              <a:tr h="1743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61.939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140.555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63.506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151.035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2131568"/>
                  </a:ext>
                </a:extLst>
              </a:tr>
              <a:tr h="5229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N° de Dosis Unitarias preparadas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51.962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60.481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0508"/>
                  </a:ext>
                </a:extLst>
              </a:tr>
            </a:tbl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16AABFD6-393E-45B0-70AD-26B52052C317}"/>
              </a:ext>
            </a:extLst>
          </p:cNvPr>
          <p:cNvSpPr txBox="1"/>
          <p:nvPr/>
        </p:nvSpPr>
        <p:spPr>
          <a:xfrm>
            <a:off x="8373915" y="2256261"/>
            <a:ext cx="748645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2,5%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F4C5E060-F06C-6704-0107-D56254F56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4080" y="2080400"/>
            <a:ext cx="1867219" cy="2489625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F2E76FD1-37E1-563B-8FE9-695ABA62CE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48" t="-15488" r="-1748" b="15488"/>
          <a:stretch>
            <a:fillRect/>
          </a:stretch>
        </p:blipFill>
        <p:spPr>
          <a:xfrm>
            <a:off x="5637440" y="-191732"/>
            <a:ext cx="3408198" cy="454426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898F47F0-101F-BD39-7611-D3720B64C5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097" b="23637"/>
          <a:stretch>
            <a:fillRect/>
          </a:stretch>
        </p:blipFill>
        <p:spPr>
          <a:xfrm>
            <a:off x="965358" y="2164653"/>
            <a:ext cx="1235575" cy="138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622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F6200-FD5E-E146-FBD7-DB03EA079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740F13EB-F47C-ED40-95A2-2A40519B215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6A528CF2-70FC-F236-E653-1398FA5CA63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03A7017B-64BD-4EC0-B108-1E2F1A064D6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842B0598-9E1A-4D05-887E-CD700ECBEAA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109A32C1-81A1-23DB-3FA4-0045686CCB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29574E9B-0D8B-22A6-90AC-959E996A80AE}"/>
              </a:ext>
            </a:extLst>
          </p:cNvPr>
          <p:cNvSpPr txBox="1"/>
          <p:nvPr/>
        </p:nvSpPr>
        <p:spPr>
          <a:xfrm>
            <a:off x="2251364" y="2416130"/>
            <a:ext cx="464127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s-CL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EB5A8A-E77D-1FAD-2484-556483E43E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478167"/>
              </p:ext>
            </p:extLst>
          </p:nvPr>
        </p:nvGraphicFramePr>
        <p:xfrm>
          <a:off x="949036" y="2430375"/>
          <a:ext cx="3622963" cy="222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EB2E33E6-D36F-E333-E900-A4ED355DEB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049940"/>
              </p:ext>
            </p:extLst>
          </p:nvPr>
        </p:nvGraphicFramePr>
        <p:xfrm>
          <a:off x="4558146" y="318136"/>
          <a:ext cx="3830782" cy="247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Elipse 13">
            <a:extLst>
              <a:ext uri="{FF2B5EF4-FFF2-40B4-BE49-F238E27FC236}">
                <a16:creationId xmlns:a16="http://schemas.microsoft.com/office/drawing/2014/main" id="{A231B7ED-E0CE-5542-A283-9700BECB4CBF}"/>
              </a:ext>
            </a:extLst>
          </p:cNvPr>
          <p:cNvSpPr/>
          <p:nvPr/>
        </p:nvSpPr>
        <p:spPr>
          <a:xfrm>
            <a:off x="1953340" y="1573151"/>
            <a:ext cx="1049081" cy="574447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C1055A5F-F4DB-190F-E946-931F54F91AE7}"/>
              </a:ext>
            </a:extLst>
          </p:cNvPr>
          <p:cNvSpPr/>
          <p:nvPr/>
        </p:nvSpPr>
        <p:spPr>
          <a:xfrm rot="16200000">
            <a:off x="3067706" y="1767052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BBC0972-9B06-A30B-596A-F1C875C407C7}"/>
              </a:ext>
            </a:extLst>
          </p:cNvPr>
          <p:cNvSpPr txBox="1"/>
          <p:nvPr/>
        </p:nvSpPr>
        <p:spPr>
          <a:xfrm>
            <a:off x="2306457" y="1764899"/>
            <a:ext cx="607363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7,4%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791FE88D-66A8-48EC-1E78-090E2F6EB43E}"/>
              </a:ext>
            </a:extLst>
          </p:cNvPr>
          <p:cNvSpPr/>
          <p:nvPr/>
        </p:nvSpPr>
        <p:spPr>
          <a:xfrm>
            <a:off x="6286242" y="3370344"/>
            <a:ext cx="1049081" cy="574447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CA0BB82A-D847-6E14-5D96-200B5BA019E5}"/>
              </a:ext>
            </a:extLst>
          </p:cNvPr>
          <p:cNvSpPr/>
          <p:nvPr/>
        </p:nvSpPr>
        <p:spPr>
          <a:xfrm rot="16200000">
            <a:off x="5894402" y="3516197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C26C094-EBBA-EF3B-ACD8-D538035D8F7D}"/>
              </a:ext>
            </a:extLst>
          </p:cNvPr>
          <p:cNvSpPr txBox="1"/>
          <p:nvPr/>
        </p:nvSpPr>
        <p:spPr>
          <a:xfrm>
            <a:off x="6586678" y="3549845"/>
            <a:ext cx="748645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2,5%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D4D667AB-A3C9-3472-456B-BF3079903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1" b="9535"/>
          <a:stretch>
            <a:fillRect/>
          </a:stretch>
        </p:blipFill>
        <p:spPr>
          <a:xfrm>
            <a:off x="674355" y="119188"/>
            <a:ext cx="1632102" cy="14149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BDE4664-E231-2D25-B2AF-5554B2BEF7A1}"/>
              </a:ext>
            </a:extLst>
          </p:cNvPr>
          <p:cNvSpPr txBox="1"/>
          <p:nvPr/>
        </p:nvSpPr>
        <p:spPr>
          <a:xfrm>
            <a:off x="2306457" y="888921"/>
            <a:ext cx="1867220" cy="677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Aumento de 1.567 recetas el año 2025.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 7,5% prescripciones 10.480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685453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54;p13" descr="Google Shape;54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226" y="-42551"/>
            <a:ext cx="9338225" cy="5252177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Google Shape;56;p13"/>
          <p:cNvSpPr/>
          <p:nvPr/>
        </p:nvSpPr>
        <p:spPr>
          <a:xfrm flipH="1">
            <a:off x="4317679" y="-54300"/>
            <a:ext cx="5387401" cy="525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090" y="0"/>
                </a:lnTo>
                <a:cubicBezTo>
                  <a:pt x="20029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152B73"/>
              </a:gs>
              <a:gs pos="100000">
                <a:srgbClr val="002239"/>
              </a:gs>
            </a:gsLst>
            <a:lin ang="5400011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5" name="Google Shape;57;p13"/>
          <p:cNvSpPr txBox="1"/>
          <p:nvPr/>
        </p:nvSpPr>
        <p:spPr>
          <a:xfrm>
            <a:off x="4559851" y="1405197"/>
            <a:ext cx="4459265" cy="107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lnSpc>
                <a:spcPct val="80000"/>
              </a:lnSpc>
              <a:defRPr sz="36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Gestión de Personas</a:t>
            </a:r>
            <a:endParaRPr dirty="0"/>
          </a:p>
        </p:txBody>
      </p:sp>
      <p:pic>
        <p:nvPicPr>
          <p:cNvPr id="137" name="color2_GOB_sl.pngGoogle Shape;59;p13" descr="color2_GOB_sl.pngGoogle Shape;59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20" y="3436111"/>
            <a:ext cx="1263727" cy="1258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174" y="167264"/>
            <a:ext cx="149603" cy="929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54326B7-4C31-B4AD-5189-A1442D1520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9" y="1839224"/>
            <a:ext cx="3155029" cy="11866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66366-D385-029E-AC6D-439093312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4DDA2DE-7520-D35C-2267-7C3F371986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30E10690-7ECC-4327-A634-C6A3C0CE1F2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ABED6360-39CC-EC9A-2835-1350D648A86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C20C94A-5000-741B-A66C-F22A542CEBF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AAC5FEFB-EAA7-3A4A-2A54-186A13AC51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5974E72-D0DA-3E30-2175-5E700AB3A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227614"/>
              </p:ext>
            </p:extLst>
          </p:nvPr>
        </p:nvGraphicFramePr>
        <p:xfrm>
          <a:off x="823393" y="416638"/>
          <a:ext cx="2505365" cy="2064852"/>
        </p:xfrm>
        <a:graphic>
          <a:graphicData uri="http://schemas.openxmlformats.org/drawingml/2006/table">
            <a:tbl>
              <a:tblPr/>
              <a:tblGrid>
                <a:gridCol w="1782664">
                  <a:extLst>
                    <a:ext uri="{9D8B030D-6E8A-4147-A177-3AD203B41FA5}">
                      <a16:colId xmlns:a16="http://schemas.microsoft.com/office/drawing/2014/main" val="1577000265"/>
                    </a:ext>
                  </a:extLst>
                </a:gridCol>
                <a:gridCol w="722701">
                  <a:extLst>
                    <a:ext uri="{9D8B030D-6E8A-4147-A177-3AD203B41FA5}">
                      <a16:colId xmlns:a16="http://schemas.microsoft.com/office/drawing/2014/main" val="2813254319"/>
                    </a:ext>
                  </a:extLst>
                </a:gridCol>
              </a:tblGrid>
              <a:tr h="1720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ESTAMENTO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339692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PROFESIONALES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191520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TECNICOS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98313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ADMINISTRATVOS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9441729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AUXILIARES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074442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MEDICOS GENERALES DE ZONA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059188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MEDICOS ESPECIALISTAS E INT.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699220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MEDICOS EN BECA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121094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MEDICOS EN CESFAM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672195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ODONTÓLOGOS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715150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b="0" i="0" u="none" strike="noStrike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QUIMICOS FARMACEUTICOS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870487"/>
                  </a:ext>
                </a:extLst>
              </a:tr>
              <a:tr h="1720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1" i="0" u="none" strike="noStrike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6129505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1374F4CC-8EE4-4FC7-B3CD-ABED64C0F5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0424557"/>
              </p:ext>
            </p:extLst>
          </p:nvPr>
        </p:nvGraphicFramePr>
        <p:xfrm>
          <a:off x="4294911" y="277091"/>
          <a:ext cx="4276435" cy="2704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ECCDD3DD-7B0B-D4AE-C859-BFBA4038E4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494967"/>
              </p:ext>
            </p:extLst>
          </p:nvPr>
        </p:nvGraphicFramePr>
        <p:xfrm>
          <a:off x="680227" y="2607182"/>
          <a:ext cx="4405746" cy="2402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D85DBBF8-49BE-B97C-CE4C-320DDAD73F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200" y="3020700"/>
            <a:ext cx="2542252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7054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E5FEB-95FF-8A08-C429-AB1419A63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E128EF61-26BB-D91A-4BC5-C762118736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F549E335-C0FA-DB8C-4582-39F9C66F6BC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4C7FC06C-B813-52BC-D958-BCBFCD2E165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15444"/>
              <a:chOff x="0" y="4610100"/>
              <a:chExt cx="9144000" cy="215444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B00220FC-6445-507A-7BA0-8DC728ACFB2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15444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AB56FADD-C3E0-D206-DA29-4DC04039E4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15890DA2-B1CE-E192-DE96-6F90011C348B}"/>
              </a:ext>
            </a:extLst>
          </p:cNvPr>
          <p:cNvSpPr txBox="1"/>
          <p:nvPr/>
        </p:nvSpPr>
        <p:spPr>
          <a:xfrm>
            <a:off x="748792" y="513406"/>
            <a:ext cx="5305644" cy="4154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ES" sz="21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 anual de capacitación local.</a:t>
            </a:r>
            <a:endParaRPr lang="es-CL" sz="21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EF3F197-2F5A-39F3-D1DB-6C2EF5A0D551}"/>
              </a:ext>
            </a:extLst>
          </p:cNvPr>
          <p:cNvSpPr txBox="1"/>
          <p:nvPr/>
        </p:nvSpPr>
        <p:spPr>
          <a:xfrm>
            <a:off x="744738" y="1604578"/>
            <a:ext cx="4650993" cy="2407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95"/>
              </a:spcBef>
              <a:buChar char="•"/>
              <a:tabLst>
                <a:tab pos="297815" algn="l"/>
              </a:tabLst>
            </a:pP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Soporte</a:t>
            </a:r>
            <a:r>
              <a:rPr sz="1400" spc="-4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vital</a:t>
            </a:r>
            <a:r>
              <a:rPr sz="1400" spc="-3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básic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</a:t>
            </a:r>
            <a:r>
              <a:rPr sz="1400" spc="-1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.</a:t>
            </a:r>
            <a:r>
              <a:rPr lang="es-ES" sz="1400" spc="-1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(taller 1 y 2)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Arial"/>
              <a:buChar char="•"/>
            </a:pPr>
            <a:endParaRPr sz="1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Precauciones</a:t>
            </a:r>
            <a:r>
              <a:rPr sz="1400" spc="-75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estándares</a:t>
            </a:r>
            <a:r>
              <a:rPr sz="1400" spc="-1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.</a:t>
            </a:r>
            <a:r>
              <a:rPr lang="es-ES" sz="1400" spc="-1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(taller 1 y 2)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Arial"/>
              <a:buChar char="•"/>
            </a:pPr>
            <a:endParaRPr sz="1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Bases</a:t>
            </a:r>
            <a:r>
              <a:rPr sz="1400" spc="-25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de</a:t>
            </a:r>
            <a:r>
              <a:rPr sz="1400" spc="-3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la</a:t>
            </a:r>
            <a:r>
              <a:rPr sz="1400" spc="-25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farmacología</a:t>
            </a:r>
            <a:r>
              <a:rPr sz="1400" spc="-4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para</a:t>
            </a:r>
            <a:r>
              <a:rPr sz="1400" spc="-4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su</a:t>
            </a:r>
            <a:r>
              <a:rPr sz="1400" spc="-25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aplicación</a:t>
            </a:r>
            <a:endParaRPr lang="es-ES" sz="1400" spc="-1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endParaRPr lang="es-CL" sz="1400" spc="-1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lang="es-CL" sz="1400" spc="-1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Gestión del estrés y autocuidado del personal de salud. (taller y 2)</a:t>
            </a: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endParaRPr lang="es-CL" sz="1400" spc="-1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lang="es-CL" sz="1400" spc="-1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Contención de pacientes con diagnóstico de salud mental descompensado.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0E58C1AD-728E-B49E-05DE-A856CE6FC37B}"/>
              </a:ext>
            </a:extLst>
          </p:cNvPr>
          <p:cNvSpPr txBox="1"/>
          <p:nvPr/>
        </p:nvSpPr>
        <p:spPr>
          <a:xfrm>
            <a:off x="7225862" y="2877713"/>
            <a:ext cx="91376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$</a:t>
            </a:r>
            <a:r>
              <a:rPr lang="es-ES" sz="1400" b="1" spc="-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.3</a:t>
            </a:r>
            <a:r>
              <a:rPr lang="es-ES" sz="1400" b="1" spc="-10" dirty="0">
                <a:solidFill>
                  <a:srgbClr val="FFFFFF"/>
                </a:solidFill>
                <a:latin typeface="Arial"/>
                <a:cs typeface="Arial"/>
              </a:rPr>
              <a:t>24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.3</a:t>
            </a:r>
            <a:r>
              <a:rPr lang="es-ES" sz="1400" b="1" spc="-10" dirty="0">
                <a:solidFill>
                  <a:srgbClr val="FFFFFF"/>
                </a:solidFill>
                <a:latin typeface="Arial"/>
                <a:cs typeface="Arial"/>
              </a:rPr>
              <a:t>99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4B9E8F04-51E6-B79E-2B3B-6A87BB8922BF}"/>
              </a:ext>
            </a:extLst>
          </p:cNvPr>
          <p:cNvSpPr/>
          <p:nvPr/>
        </p:nvSpPr>
        <p:spPr>
          <a:xfrm>
            <a:off x="5192742" y="1440074"/>
            <a:ext cx="1628139" cy="3227070"/>
          </a:xfrm>
          <a:custGeom>
            <a:avLst/>
            <a:gdLst/>
            <a:ahLst/>
            <a:cxnLst/>
            <a:rect l="l" t="t" r="r" b="b"/>
            <a:pathLst>
              <a:path w="1628140" h="3484245">
                <a:moveTo>
                  <a:pt x="0" y="0"/>
                </a:moveTo>
                <a:lnTo>
                  <a:pt x="74073" y="554"/>
                </a:lnTo>
                <a:lnTo>
                  <a:pt x="146283" y="2184"/>
                </a:lnTo>
                <a:lnTo>
                  <a:pt x="216342" y="4843"/>
                </a:lnTo>
                <a:lnTo>
                  <a:pt x="283964" y="8483"/>
                </a:lnTo>
                <a:lnTo>
                  <a:pt x="348861" y="13056"/>
                </a:lnTo>
                <a:lnTo>
                  <a:pt x="410746" y="18513"/>
                </a:lnTo>
                <a:lnTo>
                  <a:pt x="469331" y="24808"/>
                </a:lnTo>
                <a:lnTo>
                  <a:pt x="524329" y="31893"/>
                </a:lnTo>
                <a:lnTo>
                  <a:pt x="575452" y="39719"/>
                </a:lnTo>
                <a:lnTo>
                  <a:pt x="622414" y="48239"/>
                </a:lnTo>
                <a:lnTo>
                  <a:pt x="664928" y="57404"/>
                </a:lnTo>
                <a:lnTo>
                  <a:pt x="702705" y="67168"/>
                </a:lnTo>
                <a:lnTo>
                  <a:pt x="762901" y="88300"/>
                </a:lnTo>
                <a:lnTo>
                  <a:pt x="800704" y="111249"/>
                </a:lnTo>
                <a:lnTo>
                  <a:pt x="813816" y="135636"/>
                </a:lnTo>
                <a:lnTo>
                  <a:pt x="813816" y="1606296"/>
                </a:lnTo>
                <a:lnTo>
                  <a:pt x="817141" y="1618644"/>
                </a:lnTo>
                <a:lnTo>
                  <a:pt x="864730" y="1653631"/>
                </a:lnTo>
                <a:lnTo>
                  <a:pt x="924926" y="1674763"/>
                </a:lnTo>
                <a:lnTo>
                  <a:pt x="962703" y="1684527"/>
                </a:lnTo>
                <a:lnTo>
                  <a:pt x="1005217" y="1693692"/>
                </a:lnTo>
                <a:lnTo>
                  <a:pt x="1052179" y="1702212"/>
                </a:lnTo>
                <a:lnTo>
                  <a:pt x="1103302" y="1710038"/>
                </a:lnTo>
                <a:lnTo>
                  <a:pt x="1158300" y="1717123"/>
                </a:lnTo>
                <a:lnTo>
                  <a:pt x="1216885" y="1723418"/>
                </a:lnTo>
                <a:lnTo>
                  <a:pt x="1278770" y="1728875"/>
                </a:lnTo>
                <a:lnTo>
                  <a:pt x="1343667" y="1733448"/>
                </a:lnTo>
                <a:lnTo>
                  <a:pt x="1411289" y="1737088"/>
                </a:lnTo>
                <a:lnTo>
                  <a:pt x="1481348" y="1739747"/>
                </a:lnTo>
                <a:lnTo>
                  <a:pt x="1553558" y="1741377"/>
                </a:lnTo>
                <a:lnTo>
                  <a:pt x="1627632" y="1741932"/>
                </a:lnTo>
                <a:lnTo>
                  <a:pt x="1553558" y="1742486"/>
                </a:lnTo>
                <a:lnTo>
                  <a:pt x="1481348" y="1744116"/>
                </a:lnTo>
                <a:lnTo>
                  <a:pt x="1411289" y="1746775"/>
                </a:lnTo>
                <a:lnTo>
                  <a:pt x="1343667" y="1750415"/>
                </a:lnTo>
                <a:lnTo>
                  <a:pt x="1278770" y="1754988"/>
                </a:lnTo>
                <a:lnTo>
                  <a:pt x="1216885" y="1760445"/>
                </a:lnTo>
                <a:lnTo>
                  <a:pt x="1158300" y="1766740"/>
                </a:lnTo>
                <a:lnTo>
                  <a:pt x="1103302" y="1773825"/>
                </a:lnTo>
                <a:lnTo>
                  <a:pt x="1052179" y="1781651"/>
                </a:lnTo>
                <a:lnTo>
                  <a:pt x="1005217" y="1790171"/>
                </a:lnTo>
                <a:lnTo>
                  <a:pt x="962703" y="1799336"/>
                </a:lnTo>
                <a:lnTo>
                  <a:pt x="924926" y="1809100"/>
                </a:lnTo>
                <a:lnTo>
                  <a:pt x="864730" y="1830232"/>
                </a:lnTo>
                <a:lnTo>
                  <a:pt x="826927" y="1853181"/>
                </a:lnTo>
                <a:lnTo>
                  <a:pt x="813816" y="1877568"/>
                </a:lnTo>
                <a:lnTo>
                  <a:pt x="813816" y="3348228"/>
                </a:lnTo>
                <a:lnTo>
                  <a:pt x="810490" y="3360574"/>
                </a:lnTo>
                <a:lnTo>
                  <a:pt x="762901" y="3395558"/>
                </a:lnTo>
                <a:lnTo>
                  <a:pt x="702705" y="3416689"/>
                </a:lnTo>
                <a:lnTo>
                  <a:pt x="664928" y="3426453"/>
                </a:lnTo>
                <a:lnTo>
                  <a:pt x="622414" y="3435619"/>
                </a:lnTo>
                <a:lnTo>
                  <a:pt x="575452" y="3444139"/>
                </a:lnTo>
                <a:lnTo>
                  <a:pt x="524329" y="3451966"/>
                </a:lnTo>
                <a:lnTo>
                  <a:pt x="469331" y="3459051"/>
                </a:lnTo>
                <a:lnTo>
                  <a:pt x="410746" y="3465347"/>
                </a:lnTo>
                <a:lnTo>
                  <a:pt x="348861" y="3470805"/>
                </a:lnTo>
                <a:lnTo>
                  <a:pt x="283964" y="3475379"/>
                </a:lnTo>
                <a:lnTo>
                  <a:pt x="216342" y="3479019"/>
                </a:lnTo>
                <a:lnTo>
                  <a:pt x="146283" y="3481678"/>
                </a:lnTo>
                <a:lnTo>
                  <a:pt x="74073" y="3483309"/>
                </a:lnTo>
                <a:lnTo>
                  <a:pt x="0" y="3483864"/>
                </a:lnTo>
              </a:path>
            </a:pathLst>
          </a:custGeom>
          <a:ln w="19050">
            <a:solidFill>
              <a:srgbClr val="3B8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6097543B-714E-FEAF-8892-6D31C83A525E}"/>
              </a:ext>
            </a:extLst>
          </p:cNvPr>
          <p:cNvSpPr txBox="1"/>
          <p:nvPr/>
        </p:nvSpPr>
        <p:spPr>
          <a:xfrm>
            <a:off x="6795261" y="2067814"/>
            <a:ext cx="1882139" cy="4800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670"/>
              </a:lnSpc>
              <a:spcBef>
                <a:spcPts val="95"/>
              </a:spcBef>
            </a:pPr>
            <a:r>
              <a:rPr sz="1400" b="1" dirty="0">
                <a:solidFill>
                  <a:srgbClr val="003399"/>
                </a:solidFill>
                <a:latin typeface="Calibri"/>
                <a:cs typeface="Calibri"/>
              </a:rPr>
              <a:t>Funcionarios</a:t>
            </a:r>
            <a:r>
              <a:rPr sz="1400" b="1" spc="-65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3399"/>
                </a:solidFill>
                <a:latin typeface="Calibri"/>
                <a:cs typeface="Calibri"/>
              </a:rPr>
              <a:t>capacitados</a:t>
            </a:r>
            <a:endParaRPr sz="1400" dirty="0">
              <a:latin typeface="Calibri"/>
              <a:cs typeface="Calibri"/>
            </a:endParaRPr>
          </a:p>
          <a:p>
            <a:pPr marL="281305" algn="ctr">
              <a:lnSpc>
                <a:spcPts val="1910"/>
              </a:lnSpc>
            </a:pPr>
            <a:r>
              <a:rPr sz="1600" b="1" spc="-25" dirty="0">
                <a:solidFill>
                  <a:srgbClr val="003399"/>
                </a:solidFill>
                <a:latin typeface="Calibri"/>
                <a:cs typeface="Calibri"/>
              </a:rPr>
              <a:t>2</a:t>
            </a:r>
            <a:r>
              <a:rPr lang="es-ES" sz="1600" b="1" spc="-25" dirty="0">
                <a:solidFill>
                  <a:srgbClr val="003399"/>
                </a:solidFill>
                <a:latin typeface="Calibri"/>
                <a:cs typeface="Calibri"/>
              </a:rPr>
              <a:t>39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object 25">
            <a:extLst>
              <a:ext uri="{FF2B5EF4-FFF2-40B4-BE49-F238E27FC236}">
                <a16:creationId xmlns:a16="http://schemas.microsoft.com/office/drawing/2014/main" id="{11A57994-D940-0E3C-FDD4-033B57F0F647}"/>
              </a:ext>
            </a:extLst>
          </p:cNvPr>
          <p:cNvSpPr txBox="1"/>
          <p:nvPr/>
        </p:nvSpPr>
        <p:spPr>
          <a:xfrm>
            <a:off x="7514308" y="3813451"/>
            <a:ext cx="7448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003399"/>
                </a:solidFill>
                <a:latin typeface="Arial"/>
                <a:cs typeface="Arial"/>
              </a:rPr>
              <a:t>1</a:t>
            </a:r>
            <a:r>
              <a:rPr lang="es-ES" sz="2000" spc="-10" dirty="0">
                <a:solidFill>
                  <a:srgbClr val="003399"/>
                </a:solidFill>
                <a:latin typeface="Arial"/>
                <a:cs typeface="Arial"/>
              </a:rPr>
              <a:t>2</a:t>
            </a:r>
            <a:r>
              <a:rPr sz="2000" spc="-10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r>
              <a:rPr lang="es-ES" sz="2000" spc="-10" dirty="0">
                <a:solidFill>
                  <a:srgbClr val="003399"/>
                </a:solidFill>
                <a:latin typeface="Arial"/>
                <a:cs typeface="Arial"/>
              </a:rPr>
              <a:t>7</a:t>
            </a:r>
            <a:r>
              <a:rPr sz="2000" spc="-10" dirty="0">
                <a:solidFill>
                  <a:srgbClr val="003399"/>
                </a:solidFill>
                <a:latin typeface="Arial"/>
                <a:cs typeface="Arial"/>
              </a:rPr>
              <a:t>%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13" name="object 26">
            <a:extLst>
              <a:ext uri="{FF2B5EF4-FFF2-40B4-BE49-F238E27FC236}">
                <a16:creationId xmlns:a16="http://schemas.microsoft.com/office/drawing/2014/main" id="{F9E3E328-DB8E-8A87-7096-21BE3F6102C3}"/>
              </a:ext>
            </a:extLst>
          </p:cNvPr>
          <p:cNvGrpSpPr/>
          <p:nvPr/>
        </p:nvGrpSpPr>
        <p:grpSpPr>
          <a:xfrm>
            <a:off x="7181201" y="3678831"/>
            <a:ext cx="132080" cy="464820"/>
            <a:chOff x="7191756" y="4487417"/>
            <a:chExt cx="132080" cy="464820"/>
          </a:xfrm>
        </p:grpSpPr>
        <p:sp>
          <p:nvSpPr>
            <p:cNvPr id="14" name="object 27">
              <a:extLst>
                <a:ext uri="{FF2B5EF4-FFF2-40B4-BE49-F238E27FC236}">
                  <a16:creationId xmlns:a16="http://schemas.microsoft.com/office/drawing/2014/main" id="{7872BFEB-3692-891F-56A8-8B173B90C47E}"/>
                </a:ext>
              </a:extLst>
            </p:cNvPr>
            <p:cNvSpPr/>
            <p:nvPr/>
          </p:nvSpPr>
          <p:spPr>
            <a:xfrm>
              <a:off x="7204329" y="4499990"/>
              <a:ext cx="106680" cy="440055"/>
            </a:xfrm>
            <a:custGeom>
              <a:avLst/>
              <a:gdLst/>
              <a:ahLst/>
              <a:cxnLst/>
              <a:rect l="l" t="t" r="r" b="b"/>
              <a:pathLst>
                <a:path w="106679" h="440054">
                  <a:moveTo>
                    <a:pt x="53339" y="0"/>
                  </a:moveTo>
                  <a:lnTo>
                    <a:pt x="0" y="53340"/>
                  </a:lnTo>
                  <a:lnTo>
                    <a:pt x="26669" y="53340"/>
                  </a:lnTo>
                  <a:lnTo>
                    <a:pt x="26669" y="439674"/>
                  </a:lnTo>
                  <a:lnTo>
                    <a:pt x="80009" y="439674"/>
                  </a:lnTo>
                  <a:lnTo>
                    <a:pt x="80009" y="53340"/>
                  </a:lnTo>
                  <a:lnTo>
                    <a:pt x="106679" y="53340"/>
                  </a:lnTo>
                  <a:lnTo>
                    <a:pt x="53339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8">
              <a:extLst>
                <a:ext uri="{FF2B5EF4-FFF2-40B4-BE49-F238E27FC236}">
                  <a16:creationId xmlns:a16="http://schemas.microsoft.com/office/drawing/2014/main" id="{78F0A961-88E1-A9A7-7079-073AE1F75883}"/>
                </a:ext>
              </a:extLst>
            </p:cNvPr>
            <p:cNvSpPr/>
            <p:nvPr/>
          </p:nvSpPr>
          <p:spPr>
            <a:xfrm>
              <a:off x="7204329" y="4499990"/>
              <a:ext cx="106680" cy="440055"/>
            </a:xfrm>
            <a:custGeom>
              <a:avLst/>
              <a:gdLst/>
              <a:ahLst/>
              <a:cxnLst/>
              <a:rect l="l" t="t" r="r" b="b"/>
              <a:pathLst>
                <a:path w="106679" h="440054">
                  <a:moveTo>
                    <a:pt x="106679" y="53340"/>
                  </a:moveTo>
                  <a:lnTo>
                    <a:pt x="80009" y="53340"/>
                  </a:lnTo>
                  <a:lnTo>
                    <a:pt x="80009" y="439674"/>
                  </a:lnTo>
                  <a:lnTo>
                    <a:pt x="26669" y="439674"/>
                  </a:lnTo>
                  <a:lnTo>
                    <a:pt x="26669" y="53340"/>
                  </a:lnTo>
                  <a:lnTo>
                    <a:pt x="0" y="53340"/>
                  </a:lnTo>
                  <a:lnTo>
                    <a:pt x="53339" y="0"/>
                  </a:lnTo>
                  <a:lnTo>
                    <a:pt x="106679" y="53340"/>
                  </a:lnTo>
                  <a:close/>
                </a:path>
              </a:pathLst>
            </a:custGeom>
            <a:ln w="25146">
              <a:solidFill>
                <a:srgbClr val="1535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9A5163A-0AAD-CD8D-59AF-775905CC0CBC}"/>
              </a:ext>
            </a:extLst>
          </p:cNvPr>
          <p:cNvSpPr txBox="1"/>
          <p:nvPr/>
        </p:nvSpPr>
        <p:spPr>
          <a:xfrm>
            <a:off x="6627628" y="4309730"/>
            <a:ext cx="1821712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212 funcionarios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$ 9.302.339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7E422C0-3B4C-A453-2A88-D4EF128B6651}"/>
              </a:ext>
            </a:extLst>
          </p:cNvPr>
          <p:cNvSpPr/>
          <p:nvPr/>
        </p:nvSpPr>
        <p:spPr>
          <a:xfrm>
            <a:off x="8067800" y="4373695"/>
            <a:ext cx="609600" cy="302955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2024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18" name="object 3">
            <a:extLst>
              <a:ext uri="{FF2B5EF4-FFF2-40B4-BE49-F238E27FC236}">
                <a16:creationId xmlns:a16="http://schemas.microsoft.com/office/drawing/2014/main" id="{23BFE659-5164-11FB-1AE1-1BC78FB6A0E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40468" y="273729"/>
            <a:ext cx="2714243" cy="1686305"/>
          </a:xfrm>
          <a:prstGeom prst="rect">
            <a:avLst/>
          </a:prstGeom>
        </p:spPr>
      </p:pic>
      <p:grpSp>
        <p:nvGrpSpPr>
          <p:cNvPr id="19" name="object 11">
            <a:extLst>
              <a:ext uri="{FF2B5EF4-FFF2-40B4-BE49-F238E27FC236}">
                <a16:creationId xmlns:a16="http://schemas.microsoft.com/office/drawing/2014/main" id="{6DE7794B-2F7C-B530-2636-F285501F4849}"/>
              </a:ext>
            </a:extLst>
          </p:cNvPr>
          <p:cNvGrpSpPr/>
          <p:nvPr/>
        </p:nvGrpSpPr>
        <p:grpSpPr>
          <a:xfrm>
            <a:off x="6954645" y="2531819"/>
            <a:ext cx="1563370" cy="955040"/>
            <a:chOff x="7139813" y="2586101"/>
            <a:chExt cx="1563370" cy="955040"/>
          </a:xfrm>
        </p:grpSpPr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703C1469-1BCC-452C-B9D6-C24C6642EED4}"/>
                </a:ext>
              </a:extLst>
            </p:cNvPr>
            <p:cNvSpPr/>
            <p:nvPr/>
          </p:nvSpPr>
          <p:spPr>
            <a:xfrm>
              <a:off x="7152513" y="2598801"/>
              <a:ext cx="1537970" cy="929640"/>
            </a:xfrm>
            <a:custGeom>
              <a:avLst/>
              <a:gdLst/>
              <a:ahLst/>
              <a:cxnLst/>
              <a:rect l="l" t="t" r="r" b="b"/>
              <a:pathLst>
                <a:path w="1537970" h="929639">
                  <a:moveTo>
                    <a:pt x="1382776" y="0"/>
                  </a:moveTo>
                  <a:lnTo>
                    <a:pt x="154940" y="0"/>
                  </a:lnTo>
                  <a:lnTo>
                    <a:pt x="105956" y="7896"/>
                  </a:lnTo>
                  <a:lnTo>
                    <a:pt x="63422" y="29886"/>
                  </a:lnTo>
                  <a:lnTo>
                    <a:pt x="29886" y="63422"/>
                  </a:lnTo>
                  <a:lnTo>
                    <a:pt x="7896" y="105956"/>
                  </a:lnTo>
                  <a:lnTo>
                    <a:pt x="0" y="154939"/>
                  </a:lnTo>
                  <a:lnTo>
                    <a:pt x="0" y="774699"/>
                  </a:lnTo>
                  <a:lnTo>
                    <a:pt x="7896" y="823683"/>
                  </a:lnTo>
                  <a:lnTo>
                    <a:pt x="29886" y="866217"/>
                  </a:lnTo>
                  <a:lnTo>
                    <a:pt x="63422" y="899753"/>
                  </a:lnTo>
                  <a:lnTo>
                    <a:pt x="105956" y="921743"/>
                  </a:lnTo>
                  <a:lnTo>
                    <a:pt x="154940" y="929639"/>
                  </a:lnTo>
                  <a:lnTo>
                    <a:pt x="1382776" y="929639"/>
                  </a:lnTo>
                  <a:lnTo>
                    <a:pt x="1431759" y="921743"/>
                  </a:lnTo>
                  <a:lnTo>
                    <a:pt x="1474293" y="899753"/>
                  </a:lnTo>
                  <a:lnTo>
                    <a:pt x="1507829" y="866217"/>
                  </a:lnTo>
                  <a:lnTo>
                    <a:pt x="1529819" y="823683"/>
                  </a:lnTo>
                  <a:lnTo>
                    <a:pt x="1537716" y="774699"/>
                  </a:lnTo>
                  <a:lnTo>
                    <a:pt x="1537716" y="154939"/>
                  </a:lnTo>
                  <a:lnTo>
                    <a:pt x="1529819" y="105956"/>
                  </a:lnTo>
                  <a:lnTo>
                    <a:pt x="1507829" y="63422"/>
                  </a:lnTo>
                  <a:lnTo>
                    <a:pt x="1474293" y="29886"/>
                  </a:lnTo>
                  <a:lnTo>
                    <a:pt x="1431759" y="7896"/>
                  </a:lnTo>
                  <a:lnTo>
                    <a:pt x="1382776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99717B96-2E79-C530-0F65-EABEB027FA32}"/>
                </a:ext>
              </a:extLst>
            </p:cNvPr>
            <p:cNvSpPr/>
            <p:nvPr/>
          </p:nvSpPr>
          <p:spPr>
            <a:xfrm>
              <a:off x="7152513" y="2598801"/>
              <a:ext cx="1537970" cy="929640"/>
            </a:xfrm>
            <a:custGeom>
              <a:avLst/>
              <a:gdLst/>
              <a:ahLst/>
              <a:cxnLst/>
              <a:rect l="l" t="t" r="r" b="b"/>
              <a:pathLst>
                <a:path w="1537970" h="929639">
                  <a:moveTo>
                    <a:pt x="0" y="154939"/>
                  </a:moveTo>
                  <a:lnTo>
                    <a:pt x="7896" y="105956"/>
                  </a:lnTo>
                  <a:lnTo>
                    <a:pt x="29886" y="63422"/>
                  </a:lnTo>
                  <a:lnTo>
                    <a:pt x="63422" y="29886"/>
                  </a:lnTo>
                  <a:lnTo>
                    <a:pt x="105956" y="7896"/>
                  </a:lnTo>
                  <a:lnTo>
                    <a:pt x="154940" y="0"/>
                  </a:lnTo>
                  <a:lnTo>
                    <a:pt x="1382776" y="0"/>
                  </a:lnTo>
                  <a:lnTo>
                    <a:pt x="1431759" y="7896"/>
                  </a:lnTo>
                  <a:lnTo>
                    <a:pt x="1474293" y="29886"/>
                  </a:lnTo>
                  <a:lnTo>
                    <a:pt x="1507829" y="63422"/>
                  </a:lnTo>
                  <a:lnTo>
                    <a:pt x="1529819" y="105956"/>
                  </a:lnTo>
                  <a:lnTo>
                    <a:pt x="1537716" y="154939"/>
                  </a:lnTo>
                  <a:lnTo>
                    <a:pt x="1537716" y="774699"/>
                  </a:lnTo>
                  <a:lnTo>
                    <a:pt x="1529819" y="823683"/>
                  </a:lnTo>
                  <a:lnTo>
                    <a:pt x="1507829" y="866217"/>
                  </a:lnTo>
                  <a:lnTo>
                    <a:pt x="1474293" y="899753"/>
                  </a:lnTo>
                  <a:lnTo>
                    <a:pt x="1431759" y="921743"/>
                  </a:lnTo>
                  <a:lnTo>
                    <a:pt x="1382776" y="929639"/>
                  </a:lnTo>
                  <a:lnTo>
                    <a:pt x="154940" y="929639"/>
                  </a:lnTo>
                  <a:lnTo>
                    <a:pt x="105956" y="921743"/>
                  </a:lnTo>
                  <a:lnTo>
                    <a:pt x="63422" y="899753"/>
                  </a:lnTo>
                  <a:lnTo>
                    <a:pt x="29886" y="866217"/>
                  </a:lnTo>
                  <a:lnTo>
                    <a:pt x="7896" y="823683"/>
                  </a:lnTo>
                  <a:lnTo>
                    <a:pt x="0" y="774699"/>
                  </a:lnTo>
                  <a:lnTo>
                    <a:pt x="0" y="154939"/>
                  </a:lnTo>
                  <a:close/>
                </a:path>
              </a:pathLst>
            </a:custGeom>
            <a:ln w="25146">
              <a:solidFill>
                <a:srgbClr val="1535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14">
            <a:extLst>
              <a:ext uri="{FF2B5EF4-FFF2-40B4-BE49-F238E27FC236}">
                <a16:creationId xmlns:a16="http://schemas.microsoft.com/office/drawing/2014/main" id="{AF278436-880F-F8AF-9C59-D7C5D16286F3}"/>
              </a:ext>
            </a:extLst>
          </p:cNvPr>
          <p:cNvSpPr txBox="1"/>
          <p:nvPr/>
        </p:nvSpPr>
        <p:spPr>
          <a:xfrm>
            <a:off x="7220710" y="2897203"/>
            <a:ext cx="91376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$</a:t>
            </a:r>
            <a:r>
              <a:rPr lang="es-ES" sz="1400" b="1" spc="-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.3</a:t>
            </a:r>
            <a:r>
              <a:rPr lang="es-ES" sz="1400" b="1" spc="-10" dirty="0">
                <a:solidFill>
                  <a:srgbClr val="FFFFFF"/>
                </a:solidFill>
                <a:latin typeface="Arial"/>
                <a:cs typeface="Arial"/>
              </a:rPr>
              <a:t>24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.3</a:t>
            </a:r>
            <a:r>
              <a:rPr lang="es-ES" sz="1400" b="1" spc="-10" dirty="0">
                <a:solidFill>
                  <a:srgbClr val="FFFFFF"/>
                </a:solidFill>
                <a:latin typeface="Arial"/>
                <a:cs typeface="Arial"/>
              </a:rPr>
              <a:t>99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769715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7D99D-08C9-F0C9-CF73-36994627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86B2B8D-DC3F-76CC-633C-1FD92E1D1C5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415D1A12-A04E-760C-3E84-B19C2AD5699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F02606A7-817C-EC07-1215-786CC74D720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1B87A326-E2D0-3428-3A35-8BAE1977C43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D14F1070-3F04-B772-2517-EE3B2A22087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F279D5F7-8277-3D48-F2EF-DAA53FED2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178" y="915768"/>
            <a:ext cx="4855866" cy="296157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8782B2-DCE0-9FE8-89D1-B081C5D529A5}"/>
              </a:ext>
            </a:extLst>
          </p:cNvPr>
          <p:cNvSpPr txBox="1"/>
          <p:nvPr/>
        </p:nvSpPr>
        <p:spPr>
          <a:xfrm>
            <a:off x="743990" y="335015"/>
            <a:ext cx="464288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accent1">
                    <a:lumMod val="50000"/>
                  </a:schemeClr>
                </a:solidFill>
              </a:rPr>
              <a:t>COMPROMISO DESEMPEÑO DIRECTIVO</a:t>
            </a:r>
            <a:endParaRPr lang="es-CL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289A6BD-9A40-A4B4-6D0C-E665DC0B1BA8}"/>
              </a:ext>
            </a:extLst>
          </p:cNvPr>
          <p:cNvSpPr txBox="1"/>
          <p:nvPr/>
        </p:nvSpPr>
        <p:spPr>
          <a:xfrm>
            <a:off x="4036478" y="4012288"/>
            <a:ext cx="2576100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$30.000.000.-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298446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2A80CB5-2589-D7A8-03DA-8EBB89E1C0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49D0ADCC-C168-229E-3853-63DE122AF73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8782CE6A-1867-7E01-918F-0BD28256C67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9AB44049-2FA8-EF70-ACC2-80AD37192B2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781778B0-89D4-336B-8BF6-09DA87DA71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4" name="Google Shape;101;p18">
            <a:extLst>
              <a:ext uri="{FF2B5EF4-FFF2-40B4-BE49-F238E27FC236}">
                <a16:creationId xmlns:a16="http://schemas.microsoft.com/office/drawing/2014/main" id="{8A312579-196E-CB3D-518C-189DAA467E3D}"/>
              </a:ext>
            </a:extLst>
          </p:cNvPr>
          <p:cNvSpPr txBox="1"/>
          <p:nvPr/>
        </p:nvSpPr>
        <p:spPr>
          <a:xfrm>
            <a:off x="875608" y="478541"/>
            <a:ext cx="7818101" cy="38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75" tIns="34275" rIns="34275" bIns="34275">
            <a:normAutofit/>
          </a:bodyPr>
          <a:lstStyle>
            <a:lvl1pPr>
              <a:lnSpc>
                <a:spcPct val="90000"/>
              </a:lnSpc>
              <a:defRPr sz="2100" b="1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PROVINCIA DE PETORCA.</a:t>
            </a:r>
            <a:endParaRPr dirty="0"/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ACB420F9-6076-86A9-39BC-E5DEF755BDE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608" y="1122219"/>
            <a:ext cx="4473840" cy="263109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89C07CF-922B-ABB6-FA2E-006406370D88}"/>
              </a:ext>
            </a:extLst>
          </p:cNvPr>
          <p:cNvSpPr txBox="1"/>
          <p:nvPr/>
        </p:nvSpPr>
        <p:spPr>
          <a:xfrm>
            <a:off x="6162606" y="1814972"/>
            <a:ext cx="2635030" cy="21544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285750" marR="0" indent="-28575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comunas: Petorca, Cabildo La Ligua, Papudo y Zapallar.</a:t>
            </a:r>
          </a:p>
          <a:p>
            <a:pPr marL="285750" marR="0" indent="-28575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s-ES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5750" marR="0" indent="-28575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3 Ho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spitales de menor complejidad: Hospital de Petorca, Hospital de Cabildo y Hospital de La Ligua.</a:t>
            </a:r>
          </a:p>
          <a:p>
            <a:pPr marL="285750" marR="0" indent="-28575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s-ES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indent="-28575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ES" sz="14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Aps</a:t>
            </a: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Petorca, Cabildo, La Ligua, Papudo y Za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pallar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BEAB115-F031-45D3-0210-12B2028EE349}"/>
              </a:ext>
            </a:extLst>
          </p:cNvPr>
          <p:cNvSpPr txBox="1"/>
          <p:nvPr/>
        </p:nvSpPr>
        <p:spPr>
          <a:xfrm>
            <a:off x="6044843" y="1124593"/>
            <a:ext cx="2648866" cy="5616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98450" indent="-285750">
              <a:spcBef>
                <a:spcPts val="405"/>
              </a:spcBef>
              <a:buFont typeface="Arial" panose="020B0604020202020204" pitchFamily="34" charset="0"/>
              <a:buChar char="•"/>
            </a:pPr>
            <a:r>
              <a:rPr lang="es-ES" spc="130" dirty="0">
                <a:solidFill>
                  <a:srgbClr val="0A4581"/>
                </a:solidFill>
                <a:latin typeface="Calibri"/>
                <a:cs typeface="Calibri"/>
              </a:rPr>
              <a:t>4.589</a:t>
            </a:r>
            <a:r>
              <a:rPr lang="es-ES" spc="95" dirty="0">
                <a:solidFill>
                  <a:srgbClr val="0A4581"/>
                </a:solidFill>
                <a:latin typeface="Calibri"/>
                <a:cs typeface="Calibri"/>
              </a:rPr>
              <a:t> </a:t>
            </a:r>
            <a:r>
              <a:rPr lang="es-ES" spc="155" dirty="0">
                <a:solidFill>
                  <a:srgbClr val="0A4581"/>
                </a:solidFill>
                <a:latin typeface="Calibri"/>
                <a:cs typeface="Calibri"/>
              </a:rPr>
              <a:t>kilómetros</a:t>
            </a:r>
            <a:endParaRPr lang="es-ES" dirty="0">
              <a:latin typeface="Calibri"/>
              <a:cs typeface="Calibri"/>
            </a:endParaRPr>
          </a:p>
          <a:p>
            <a:pPr marL="12700">
              <a:spcBef>
                <a:spcPts val="305"/>
              </a:spcBef>
            </a:pPr>
            <a:r>
              <a:rPr lang="es-ES" spc="155" dirty="0">
                <a:solidFill>
                  <a:srgbClr val="0A4581"/>
                </a:solidFill>
                <a:latin typeface="Calibri"/>
                <a:cs typeface="Calibri"/>
              </a:rPr>
              <a:t>cuadrados</a:t>
            </a:r>
            <a:r>
              <a:rPr lang="es-ES" spc="155" dirty="0">
                <a:solidFill>
                  <a:srgbClr val="3546C6"/>
                </a:solidFill>
                <a:latin typeface="Calibri"/>
                <a:cs typeface="Calibri"/>
              </a:rPr>
              <a:t>.</a:t>
            </a:r>
            <a:endParaRPr lang="es-ES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173BB-BA72-93FE-B204-BFC19D8C7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4A6AF9C-947C-6D7D-4B0A-F020E0A652A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F2E9F1CB-21B1-A8C3-BC53-508732B010A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8A4F99C3-D39F-AD92-8AFE-F79CC12E5A8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0BDE83E7-1580-B6CF-55E3-E0E171C0EFA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7396F1A5-3605-47AC-5EA3-14EC39A72B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36967E7-4237-F689-3A3B-3DC8E3FDF6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5968826"/>
              </p:ext>
            </p:extLst>
          </p:nvPr>
        </p:nvGraphicFramePr>
        <p:xfrm>
          <a:off x="399116" y="86210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63C3237-3753-B686-EFEA-6ED7EEF2EA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2463389"/>
              </p:ext>
            </p:extLst>
          </p:nvPr>
        </p:nvGraphicFramePr>
        <p:xfrm>
          <a:off x="4571999" y="1182868"/>
          <a:ext cx="4322618" cy="2530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D78E86E0-ABAF-D696-63DA-CF85C849A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332703"/>
              </p:ext>
            </p:extLst>
          </p:nvPr>
        </p:nvGraphicFramePr>
        <p:xfrm>
          <a:off x="937237" y="3695228"/>
          <a:ext cx="1913888" cy="750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6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</a:t>
                      </a:r>
                      <a:r>
                        <a:rPr lang="es-ES"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</a:t>
                      </a:r>
                      <a:r>
                        <a:rPr lang="es-ES"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es-ES" sz="1400" spc="-25" dirty="0">
                          <a:latin typeface="Arial"/>
                          <a:cs typeface="Arial"/>
                        </a:rPr>
                        <a:t>349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lang="es-ES" sz="1400" spc="-25" dirty="0">
                          <a:latin typeface="Arial"/>
                          <a:cs typeface="Arial"/>
                        </a:rPr>
                        <a:t>28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" name="object 6">
            <a:extLst>
              <a:ext uri="{FF2B5EF4-FFF2-40B4-BE49-F238E27FC236}">
                <a16:creationId xmlns:a16="http://schemas.microsoft.com/office/drawing/2014/main" id="{185B1093-A4E0-0431-48CD-364EA6FA094D}"/>
              </a:ext>
            </a:extLst>
          </p:cNvPr>
          <p:cNvGrpSpPr/>
          <p:nvPr/>
        </p:nvGrpSpPr>
        <p:grpSpPr>
          <a:xfrm>
            <a:off x="3260475" y="3652177"/>
            <a:ext cx="1055774" cy="750570"/>
            <a:chOff x="3550920" y="4080509"/>
            <a:chExt cx="1210945" cy="873760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99405484-34AD-4910-ADCE-1FE883F56059}"/>
                </a:ext>
              </a:extLst>
            </p:cNvPr>
            <p:cNvSpPr/>
            <p:nvPr/>
          </p:nvSpPr>
          <p:spPr>
            <a:xfrm>
              <a:off x="3563493" y="4093082"/>
              <a:ext cx="1186180" cy="848360"/>
            </a:xfrm>
            <a:custGeom>
              <a:avLst/>
              <a:gdLst/>
              <a:ahLst/>
              <a:cxnLst/>
              <a:rect l="l" t="t" r="r" b="b"/>
              <a:pathLst>
                <a:path w="1186179" h="848360">
                  <a:moveTo>
                    <a:pt x="592836" y="0"/>
                  </a:moveTo>
                  <a:lnTo>
                    <a:pt x="535743" y="1941"/>
                  </a:lnTo>
                  <a:lnTo>
                    <a:pt x="480185" y="7646"/>
                  </a:lnTo>
                  <a:lnTo>
                    <a:pt x="426411" y="16937"/>
                  </a:lnTo>
                  <a:lnTo>
                    <a:pt x="374669" y="29637"/>
                  </a:lnTo>
                  <a:lnTo>
                    <a:pt x="325208" y="45567"/>
                  </a:lnTo>
                  <a:lnTo>
                    <a:pt x="278276" y="64551"/>
                  </a:lnTo>
                  <a:lnTo>
                    <a:pt x="234121" y="86410"/>
                  </a:lnTo>
                  <a:lnTo>
                    <a:pt x="192992" y="110966"/>
                  </a:lnTo>
                  <a:lnTo>
                    <a:pt x="155138" y="138043"/>
                  </a:lnTo>
                  <a:lnTo>
                    <a:pt x="120807" y="167462"/>
                  </a:lnTo>
                  <a:lnTo>
                    <a:pt x="90246" y="199045"/>
                  </a:lnTo>
                  <a:lnTo>
                    <a:pt x="63706" y="232616"/>
                  </a:lnTo>
                  <a:lnTo>
                    <a:pt x="41434" y="267996"/>
                  </a:lnTo>
                  <a:lnTo>
                    <a:pt x="23679" y="305007"/>
                  </a:lnTo>
                  <a:lnTo>
                    <a:pt x="10690" y="343472"/>
                  </a:lnTo>
                  <a:lnTo>
                    <a:pt x="2713" y="383213"/>
                  </a:lnTo>
                  <a:lnTo>
                    <a:pt x="0" y="424053"/>
                  </a:lnTo>
                  <a:lnTo>
                    <a:pt x="2713" y="464892"/>
                  </a:lnTo>
                  <a:lnTo>
                    <a:pt x="10690" y="504633"/>
                  </a:lnTo>
                  <a:lnTo>
                    <a:pt x="23679" y="543098"/>
                  </a:lnTo>
                  <a:lnTo>
                    <a:pt x="41434" y="580109"/>
                  </a:lnTo>
                  <a:lnTo>
                    <a:pt x="63706" y="615489"/>
                  </a:lnTo>
                  <a:lnTo>
                    <a:pt x="90246" y="649060"/>
                  </a:lnTo>
                  <a:lnTo>
                    <a:pt x="120807" y="680643"/>
                  </a:lnTo>
                  <a:lnTo>
                    <a:pt x="155138" y="710062"/>
                  </a:lnTo>
                  <a:lnTo>
                    <a:pt x="192992" y="737139"/>
                  </a:lnTo>
                  <a:lnTo>
                    <a:pt x="234121" y="761695"/>
                  </a:lnTo>
                  <a:lnTo>
                    <a:pt x="278276" y="783554"/>
                  </a:lnTo>
                  <a:lnTo>
                    <a:pt x="325208" y="802538"/>
                  </a:lnTo>
                  <a:lnTo>
                    <a:pt x="374669" y="818468"/>
                  </a:lnTo>
                  <a:lnTo>
                    <a:pt x="426411" y="831168"/>
                  </a:lnTo>
                  <a:lnTo>
                    <a:pt x="480185" y="840459"/>
                  </a:lnTo>
                  <a:lnTo>
                    <a:pt x="535743" y="846164"/>
                  </a:lnTo>
                  <a:lnTo>
                    <a:pt x="592836" y="848106"/>
                  </a:lnTo>
                  <a:lnTo>
                    <a:pt x="649928" y="846164"/>
                  </a:lnTo>
                  <a:lnTo>
                    <a:pt x="705486" y="840459"/>
                  </a:lnTo>
                  <a:lnTo>
                    <a:pt x="759260" y="831168"/>
                  </a:lnTo>
                  <a:lnTo>
                    <a:pt x="811002" y="818468"/>
                  </a:lnTo>
                  <a:lnTo>
                    <a:pt x="860463" y="802538"/>
                  </a:lnTo>
                  <a:lnTo>
                    <a:pt x="907395" y="783554"/>
                  </a:lnTo>
                  <a:lnTo>
                    <a:pt x="951550" y="761695"/>
                  </a:lnTo>
                  <a:lnTo>
                    <a:pt x="992679" y="737139"/>
                  </a:lnTo>
                  <a:lnTo>
                    <a:pt x="1030533" y="710062"/>
                  </a:lnTo>
                  <a:lnTo>
                    <a:pt x="1064864" y="680643"/>
                  </a:lnTo>
                  <a:lnTo>
                    <a:pt x="1095425" y="649060"/>
                  </a:lnTo>
                  <a:lnTo>
                    <a:pt x="1121965" y="615489"/>
                  </a:lnTo>
                  <a:lnTo>
                    <a:pt x="1144237" y="580109"/>
                  </a:lnTo>
                  <a:lnTo>
                    <a:pt x="1161992" y="543098"/>
                  </a:lnTo>
                  <a:lnTo>
                    <a:pt x="1174981" y="504633"/>
                  </a:lnTo>
                  <a:lnTo>
                    <a:pt x="1182958" y="464892"/>
                  </a:lnTo>
                  <a:lnTo>
                    <a:pt x="1185672" y="424053"/>
                  </a:lnTo>
                  <a:lnTo>
                    <a:pt x="1182958" y="383213"/>
                  </a:lnTo>
                  <a:lnTo>
                    <a:pt x="1174981" y="343472"/>
                  </a:lnTo>
                  <a:lnTo>
                    <a:pt x="1161992" y="305007"/>
                  </a:lnTo>
                  <a:lnTo>
                    <a:pt x="1144237" y="267996"/>
                  </a:lnTo>
                  <a:lnTo>
                    <a:pt x="1121965" y="232616"/>
                  </a:lnTo>
                  <a:lnTo>
                    <a:pt x="1095425" y="199045"/>
                  </a:lnTo>
                  <a:lnTo>
                    <a:pt x="1064864" y="167462"/>
                  </a:lnTo>
                  <a:lnTo>
                    <a:pt x="1030533" y="138043"/>
                  </a:lnTo>
                  <a:lnTo>
                    <a:pt x="992679" y="110966"/>
                  </a:lnTo>
                  <a:lnTo>
                    <a:pt x="951550" y="86410"/>
                  </a:lnTo>
                  <a:lnTo>
                    <a:pt x="907395" y="64551"/>
                  </a:lnTo>
                  <a:lnTo>
                    <a:pt x="860463" y="45567"/>
                  </a:lnTo>
                  <a:lnTo>
                    <a:pt x="811002" y="29637"/>
                  </a:lnTo>
                  <a:lnTo>
                    <a:pt x="759260" y="16937"/>
                  </a:lnTo>
                  <a:lnTo>
                    <a:pt x="705486" y="7646"/>
                  </a:lnTo>
                  <a:lnTo>
                    <a:pt x="649928" y="1941"/>
                  </a:lnTo>
                  <a:lnTo>
                    <a:pt x="592836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50BE1836-E9F8-368A-DFE4-841A30163C47}"/>
                </a:ext>
              </a:extLst>
            </p:cNvPr>
            <p:cNvSpPr/>
            <p:nvPr/>
          </p:nvSpPr>
          <p:spPr>
            <a:xfrm>
              <a:off x="3563493" y="4093082"/>
              <a:ext cx="1186180" cy="848360"/>
            </a:xfrm>
            <a:custGeom>
              <a:avLst/>
              <a:gdLst/>
              <a:ahLst/>
              <a:cxnLst/>
              <a:rect l="l" t="t" r="r" b="b"/>
              <a:pathLst>
                <a:path w="1186179" h="848360">
                  <a:moveTo>
                    <a:pt x="0" y="424053"/>
                  </a:moveTo>
                  <a:lnTo>
                    <a:pt x="2713" y="383213"/>
                  </a:lnTo>
                  <a:lnTo>
                    <a:pt x="10690" y="343472"/>
                  </a:lnTo>
                  <a:lnTo>
                    <a:pt x="23679" y="305007"/>
                  </a:lnTo>
                  <a:lnTo>
                    <a:pt x="41434" y="267996"/>
                  </a:lnTo>
                  <a:lnTo>
                    <a:pt x="63706" y="232616"/>
                  </a:lnTo>
                  <a:lnTo>
                    <a:pt x="90246" y="199045"/>
                  </a:lnTo>
                  <a:lnTo>
                    <a:pt x="120807" y="167462"/>
                  </a:lnTo>
                  <a:lnTo>
                    <a:pt x="155138" y="138043"/>
                  </a:lnTo>
                  <a:lnTo>
                    <a:pt x="192992" y="110966"/>
                  </a:lnTo>
                  <a:lnTo>
                    <a:pt x="234121" y="86410"/>
                  </a:lnTo>
                  <a:lnTo>
                    <a:pt x="278276" y="64551"/>
                  </a:lnTo>
                  <a:lnTo>
                    <a:pt x="325208" y="45567"/>
                  </a:lnTo>
                  <a:lnTo>
                    <a:pt x="374669" y="29637"/>
                  </a:lnTo>
                  <a:lnTo>
                    <a:pt x="426411" y="16937"/>
                  </a:lnTo>
                  <a:lnTo>
                    <a:pt x="480185" y="7646"/>
                  </a:lnTo>
                  <a:lnTo>
                    <a:pt x="535743" y="1941"/>
                  </a:lnTo>
                  <a:lnTo>
                    <a:pt x="592836" y="0"/>
                  </a:lnTo>
                  <a:lnTo>
                    <a:pt x="649928" y="1941"/>
                  </a:lnTo>
                  <a:lnTo>
                    <a:pt x="705486" y="7646"/>
                  </a:lnTo>
                  <a:lnTo>
                    <a:pt x="759260" y="16937"/>
                  </a:lnTo>
                  <a:lnTo>
                    <a:pt x="811002" y="29637"/>
                  </a:lnTo>
                  <a:lnTo>
                    <a:pt x="860463" y="45567"/>
                  </a:lnTo>
                  <a:lnTo>
                    <a:pt x="907395" y="64551"/>
                  </a:lnTo>
                  <a:lnTo>
                    <a:pt x="951550" y="86410"/>
                  </a:lnTo>
                  <a:lnTo>
                    <a:pt x="992679" y="110966"/>
                  </a:lnTo>
                  <a:lnTo>
                    <a:pt x="1030533" y="138043"/>
                  </a:lnTo>
                  <a:lnTo>
                    <a:pt x="1064864" y="167462"/>
                  </a:lnTo>
                  <a:lnTo>
                    <a:pt x="1095425" y="199045"/>
                  </a:lnTo>
                  <a:lnTo>
                    <a:pt x="1121965" y="232616"/>
                  </a:lnTo>
                  <a:lnTo>
                    <a:pt x="1144237" y="267996"/>
                  </a:lnTo>
                  <a:lnTo>
                    <a:pt x="1161992" y="305007"/>
                  </a:lnTo>
                  <a:lnTo>
                    <a:pt x="1174981" y="343472"/>
                  </a:lnTo>
                  <a:lnTo>
                    <a:pt x="1182958" y="383213"/>
                  </a:lnTo>
                  <a:lnTo>
                    <a:pt x="1185672" y="424053"/>
                  </a:lnTo>
                  <a:lnTo>
                    <a:pt x="1182958" y="464892"/>
                  </a:lnTo>
                  <a:lnTo>
                    <a:pt x="1174981" y="504633"/>
                  </a:lnTo>
                  <a:lnTo>
                    <a:pt x="1161992" y="543098"/>
                  </a:lnTo>
                  <a:lnTo>
                    <a:pt x="1144237" y="580109"/>
                  </a:lnTo>
                  <a:lnTo>
                    <a:pt x="1121965" y="615489"/>
                  </a:lnTo>
                  <a:lnTo>
                    <a:pt x="1095425" y="649060"/>
                  </a:lnTo>
                  <a:lnTo>
                    <a:pt x="1064864" y="680643"/>
                  </a:lnTo>
                  <a:lnTo>
                    <a:pt x="1030533" y="710062"/>
                  </a:lnTo>
                  <a:lnTo>
                    <a:pt x="992679" y="737139"/>
                  </a:lnTo>
                  <a:lnTo>
                    <a:pt x="951550" y="761695"/>
                  </a:lnTo>
                  <a:lnTo>
                    <a:pt x="907395" y="783554"/>
                  </a:lnTo>
                  <a:lnTo>
                    <a:pt x="860463" y="802538"/>
                  </a:lnTo>
                  <a:lnTo>
                    <a:pt x="811002" y="818468"/>
                  </a:lnTo>
                  <a:lnTo>
                    <a:pt x="759260" y="831168"/>
                  </a:lnTo>
                  <a:lnTo>
                    <a:pt x="705486" y="840459"/>
                  </a:lnTo>
                  <a:lnTo>
                    <a:pt x="649928" y="846164"/>
                  </a:lnTo>
                  <a:lnTo>
                    <a:pt x="592836" y="848106"/>
                  </a:lnTo>
                  <a:lnTo>
                    <a:pt x="535743" y="846164"/>
                  </a:lnTo>
                  <a:lnTo>
                    <a:pt x="480185" y="840459"/>
                  </a:lnTo>
                  <a:lnTo>
                    <a:pt x="426411" y="831168"/>
                  </a:lnTo>
                  <a:lnTo>
                    <a:pt x="374669" y="818468"/>
                  </a:lnTo>
                  <a:lnTo>
                    <a:pt x="325208" y="802538"/>
                  </a:lnTo>
                  <a:lnTo>
                    <a:pt x="278276" y="783554"/>
                  </a:lnTo>
                  <a:lnTo>
                    <a:pt x="234121" y="761695"/>
                  </a:lnTo>
                  <a:lnTo>
                    <a:pt x="192992" y="737139"/>
                  </a:lnTo>
                  <a:lnTo>
                    <a:pt x="155138" y="710062"/>
                  </a:lnTo>
                  <a:lnTo>
                    <a:pt x="120807" y="680643"/>
                  </a:lnTo>
                  <a:lnTo>
                    <a:pt x="90246" y="649060"/>
                  </a:lnTo>
                  <a:lnTo>
                    <a:pt x="63706" y="615489"/>
                  </a:lnTo>
                  <a:lnTo>
                    <a:pt x="41434" y="580109"/>
                  </a:lnTo>
                  <a:lnTo>
                    <a:pt x="23679" y="543098"/>
                  </a:lnTo>
                  <a:lnTo>
                    <a:pt x="10690" y="504633"/>
                  </a:lnTo>
                  <a:lnTo>
                    <a:pt x="2713" y="464892"/>
                  </a:lnTo>
                  <a:lnTo>
                    <a:pt x="0" y="424053"/>
                  </a:lnTo>
                  <a:close/>
                </a:path>
              </a:pathLst>
            </a:custGeom>
            <a:ln w="25146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9">
            <a:extLst>
              <a:ext uri="{FF2B5EF4-FFF2-40B4-BE49-F238E27FC236}">
                <a16:creationId xmlns:a16="http://schemas.microsoft.com/office/drawing/2014/main" id="{F9E619A8-CD5D-C4E4-FDA4-FDF1031B08C3}"/>
              </a:ext>
            </a:extLst>
          </p:cNvPr>
          <p:cNvSpPr txBox="1"/>
          <p:nvPr/>
        </p:nvSpPr>
        <p:spPr>
          <a:xfrm>
            <a:off x="3649861" y="3890695"/>
            <a:ext cx="5308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7" name="object 10">
            <a:extLst>
              <a:ext uri="{FF2B5EF4-FFF2-40B4-BE49-F238E27FC236}">
                <a16:creationId xmlns:a16="http://schemas.microsoft.com/office/drawing/2014/main" id="{7A94001C-5515-DDF9-C90B-80251C928740}"/>
              </a:ext>
            </a:extLst>
          </p:cNvPr>
          <p:cNvGrpSpPr/>
          <p:nvPr/>
        </p:nvGrpSpPr>
        <p:grpSpPr>
          <a:xfrm rot="10800000">
            <a:off x="3110042" y="3808612"/>
            <a:ext cx="132080" cy="464820"/>
            <a:chOff x="3343655" y="4284726"/>
            <a:chExt cx="132080" cy="464820"/>
          </a:xfrm>
        </p:grpSpPr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2C3B435B-97AA-660D-47CE-EAE59C33D48E}"/>
                </a:ext>
              </a:extLst>
            </p:cNvPr>
            <p:cNvSpPr/>
            <p:nvPr/>
          </p:nvSpPr>
          <p:spPr>
            <a:xfrm>
              <a:off x="3356228" y="4297299"/>
              <a:ext cx="106680" cy="440055"/>
            </a:xfrm>
            <a:custGeom>
              <a:avLst/>
              <a:gdLst/>
              <a:ahLst/>
              <a:cxnLst/>
              <a:rect l="l" t="t" r="r" b="b"/>
              <a:pathLst>
                <a:path w="106679" h="440054">
                  <a:moveTo>
                    <a:pt x="53339" y="0"/>
                  </a:moveTo>
                  <a:lnTo>
                    <a:pt x="0" y="53339"/>
                  </a:lnTo>
                  <a:lnTo>
                    <a:pt x="26669" y="53339"/>
                  </a:lnTo>
                  <a:lnTo>
                    <a:pt x="26669" y="439673"/>
                  </a:lnTo>
                  <a:lnTo>
                    <a:pt x="80009" y="439673"/>
                  </a:lnTo>
                  <a:lnTo>
                    <a:pt x="80009" y="53339"/>
                  </a:lnTo>
                  <a:lnTo>
                    <a:pt x="106679" y="53339"/>
                  </a:lnTo>
                  <a:lnTo>
                    <a:pt x="53339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86BA1BEC-6EC9-958E-24C9-2F45DBE30F27}"/>
                </a:ext>
              </a:extLst>
            </p:cNvPr>
            <p:cNvSpPr/>
            <p:nvPr/>
          </p:nvSpPr>
          <p:spPr>
            <a:xfrm>
              <a:off x="3356228" y="4297299"/>
              <a:ext cx="106680" cy="440055"/>
            </a:xfrm>
            <a:custGeom>
              <a:avLst/>
              <a:gdLst/>
              <a:ahLst/>
              <a:cxnLst/>
              <a:rect l="l" t="t" r="r" b="b"/>
              <a:pathLst>
                <a:path w="106679" h="440054">
                  <a:moveTo>
                    <a:pt x="106679" y="53339"/>
                  </a:moveTo>
                  <a:lnTo>
                    <a:pt x="80009" y="53339"/>
                  </a:lnTo>
                  <a:lnTo>
                    <a:pt x="80009" y="439673"/>
                  </a:lnTo>
                  <a:lnTo>
                    <a:pt x="26669" y="439673"/>
                  </a:lnTo>
                  <a:lnTo>
                    <a:pt x="26669" y="53339"/>
                  </a:lnTo>
                  <a:lnTo>
                    <a:pt x="0" y="53339"/>
                  </a:lnTo>
                  <a:lnTo>
                    <a:pt x="53339" y="0"/>
                  </a:lnTo>
                  <a:lnTo>
                    <a:pt x="106679" y="53339"/>
                  </a:lnTo>
                  <a:close/>
                </a:path>
              </a:pathLst>
            </a:custGeom>
            <a:ln w="25146">
              <a:solidFill>
                <a:srgbClr val="1535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1C0EB373-B248-EC98-98D1-CDC489E07E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59327" y="-135375"/>
            <a:ext cx="5213904" cy="924467"/>
          </a:xfrm>
          <a:prstGeom prst="rect">
            <a:avLst/>
          </a:prstGeom>
        </p:spPr>
        <p:txBody>
          <a:bodyPr vert="horz" wrap="square" lIns="0" tIns="549766" rIns="0" bIns="0" rtlCol="0">
            <a:spAutoFit/>
          </a:bodyPr>
          <a:lstStyle/>
          <a:p>
            <a:pPr marL="137350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GESTIÓN</a:t>
            </a:r>
            <a:r>
              <a:rPr sz="2400" spc="-1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DE</a:t>
            </a:r>
            <a:r>
              <a:rPr sz="2400" spc="-1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spc="-10" dirty="0">
                <a:solidFill>
                  <a:schemeClr val="accent1">
                    <a:lumMod val="50000"/>
                  </a:schemeClr>
                </a:solidFill>
              </a:rPr>
              <a:t>USUARIOS</a:t>
            </a:r>
          </a:p>
        </p:txBody>
      </p:sp>
    </p:spTree>
    <p:extLst>
      <p:ext uri="{BB962C8B-B14F-4D97-AF65-F5344CB8AC3E}">
        <p14:creationId xmlns:p14="http://schemas.microsoft.com/office/powerpoint/2010/main" val="277720523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C9D8E-FD0C-1FFB-51AA-0164D6236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2AA12551-0689-6C25-2066-FED8714E248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5959E686-9565-8FB7-50C6-5910EFE8194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14992599-D14A-853B-41F8-C18D4CAC7C7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B41D065F-730F-7995-8D9D-F017C22ACA9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D14A6BEA-C59E-ABD2-FD6B-C61719E5EA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327E94A-0308-5123-BE1F-E206868727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197076"/>
              </p:ext>
            </p:extLst>
          </p:nvPr>
        </p:nvGraphicFramePr>
        <p:xfrm>
          <a:off x="366516" y="23158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object 6">
            <a:extLst>
              <a:ext uri="{FF2B5EF4-FFF2-40B4-BE49-F238E27FC236}">
                <a16:creationId xmlns:a16="http://schemas.microsoft.com/office/drawing/2014/main" id="{3519F7A7-965A-2068-74F1-E3AC4CFB5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317126"/>
              </p:ext>
            </p:extLst>
          </p:nvPr>
        </p:nvGraphicFramePr>
        <p:xfrm>
          <a:off x="859335" y="3891821"/>
          <a:ext cx="2124870" cy="736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150">
                <a:tc gridSpan="2">
                  <a:txBody>
                    <a:bodyPr/>
                    <a:lstStyle/>
                    <a:p>
                      <a:pPr marL="725805" algn="l">
                        <a:lnSpc>
                          <a:spcPts val="1255"/>
                        </a:lnSpc>
                        <a:spcBef>
                          <a:spcPts val="90"/>
                        </a:spcBef>
                      </a:pPr>
                      <a:r>
                        <a:rPr sz="1100" b="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TIEMPO</a:t>
                      </a:r>
                      <a:r>
                        <a:rPr sz="1100" b="0" spc="-3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100" b="0" spc="-2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ESPERA</a:t>
                      </a:r>
                      <a:endParaRPr sz="1100" b="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7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6350">
                        <a:lnSpc>
                          <a:spcPts val="1255"/>
                        </a:lnSpc>
                        <a:spcBef>
                          <a:spcPts val="90"/>
                        </a:spcBef>
                      </a:pPr>
                      <a:r>
                        <a:rPr lang="es-ES" sz="110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Año</a:t>
                      </a:r>
                      <a:r>
                        <a:rPr sz="1100" spc="-2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202</a:t>
                      </a:r>
                      <a:r>
                        <a:rPr lang="es-ES" sz="1100" spc="-2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90"/>
                        </a:spcBef>
                      </a:pPr>
                      <a:r>
                        <a:rPr lang="es-ES" sz="1100" spc="-2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61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6350">
                        <a:lnSpc>
                          <a:spcPts val="1255"/>
                        </a:lnSpc>
                        <a:spcBef>
                          <a:spcPts val="90"/>
                        </a:spcBef>
                      </a:pPr>
                      <a:r>
                        <a:rPr lang="es-ES" sz="110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Año</a:t>
                      </a:r>
                      <a:r>
                        <a:rPr sz="1100" spc="-2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202</a:t>
                      </a:r>
                      <a:r>
                        <a:rPr lang="es-ES" sz="1100" spc="-2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90"/>
                        </a:spcBef>
                      </a:pPr>
                      <a:r>
                        <a:rPr lang="es-ES" sz="1100" spc="-2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54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6350">
                        <a:lnSpc>
                          <a:spcPts val="1255"/>
                        </a:lnSpc>
                        <a:spcBef>
                          <a:spcPts val="90"/>
                        </a:spcBef>
                      </a:pPr>
                      <a:r>
                        <a:rPr lang="es-ES" sz="110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Año</a:t>
                      </a:r>
                      <a:r>
                        <a:rPr sz="1100" spc="-2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202</a:t>
                      </a:r>
                      <a:r>
                        <a:rPr lang="es-ES" sz="1100" spc="-2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7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90"/>
                        </a:spcBef>
                      </a:pPr>
                      <a:r>
                        <a:rPr lang="es-ES" sz="1100" spc="-2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57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object 11">
            <a:extLst>
              <a:ext uri="{FF2B5EF4-FFF2-40B4-BE49-F238E27FC236}">
                <a16:creationId xmlns:a16="http://schemas.microsoft.com/office/drawing/2014/main" id="{A79736D1-64FE-17B3-49E8-AE306822008F}"/>
              </a:ext>
            </a:extLst>
          </p:cNvPr>
          <p:cNvGrpSpPr/>
          <p:nvPr/>
        </p:nvGrpSpPr>
        <p:grpSpPr>
          <a:xfrm>
            <a:off x="1237269" y="3128653"/>
            <a:ext cx="1427434" cy="685449"/>
            <a:chOff x="7139813" y="2586101"/>
            <a:chExt cx="1563370" cy="955040"/>
          </a:xfrm>
        </p:grpSpPr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AA0D062E-D253-48ED-51B0-3B9DE17CCEE6}"/>
                </a:ext>
              </a:extLst>
            </p:cNvPr>
            <p:cNvSpPr/>
            <p:nvPr/>
          </p:nvSpPr>
          <p:spPr>
            <a:xfrm>
              <a:off x="7152513" y="2598801"/>
              <a:ext cx="1537970" cy="929640"/>
            </a:xfrm>
            <a:custGeom>
              <a:avLst/>
              <a:gdLst/>
              <a:ahLst/>
              <a:cxnLst/>
              <a:rect l="l" t="t" r="r" b="b"/>
              <a:pathLst>
                <a:path w="1537970" h="929639">
                  <a:moveTo>
                    <a:pt x="1382776" y="0"/>
                  </a:moveTo>
                  <a:lnTo>
                    <a:pt x="154940" y="0"/>
                  </a:lnTo>
                  <a:lnTo>
                    <a:pt x="105956" y="7896"/>
                  </a:lnTo>
                  <a:lnTo>
                    <a:pt x="63422" y="29886"/>
                  </a:lnTo>
                  <a:lnTo>
                    <a:pt x="29886" y="63422"/>
                  </a:lnTo>
                  <a:lnTo>
                    <a:pt x="7896" y="105956"/>
                  </a:lnTo>
                  <a:lnTo>
                    <a:pt x="0" y="154939"/>
                  </a:lnTo>
                  <a:lnTo>
                    <a:pt x="0" y="774699"/>
                  </a:lnTo>
                  <a:lnTo>
                    <a:pt x="7896" y="823683"/>
                  </a:lnTo>
                  <a:lnTo>
                    <a:pt x="29886" y="866217"/>
                  </a:lnTo>
                  <a:lnTo>
                    <a:pt x="63422" y="899753"/>
                  </a:lnTo>
                  <a:lnTo>
                    <a:pt x="105956" y="921743"/>
                  </a:lnTo>
                  <a:lnTo>
                    <a:pt x="154940" y="929639"/>
                  </a:lnTo>
                  <a:lnTo>
                    <a:pt x="1382776" y="929639"/>
                  </a:lnTo>
                  <a:lnTo>
                    <a:pt x="1431759" y="921743"/>
                  </a:lnTo>
                  <a:lnTo>
                    <a:pt x="1474293" y="899753"/>
                  </a:lnTo>
                  <a:lnTo>
                    <a:pt x="1507829" y="866217"/>
                  </a:lnTo>
                  <a:lnTo>
                    <a:pt x="1529819" y="823683"/>
                  </a:lnTo>
                  <a:lnTo>
                    <a:pt x="1537716" y="774699"/>
                  </a:lnTo>
                  <a:lnTo>
                    <a:pt x="1537716" y="154939"/>
                  </a:lnTo>
                  <a:lnTo>
                    <a:pt x="1529819" y="105956"/>
                  </a:lnTo>
                  <a:lnTo>
                    <a:pt x="1507829" y="63422"/>
                  </a:lnTo>
                  <a:lnTo>
                    <a:pt x="1474293" y="29886"/>
                  </a:lnTo>
                  <a:lnTo>
                    <a:pt x="1431759" y="7896"/>
                  </a:lnTo>
                  <a:lnTo>
                    <a:pt x="1382776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AA0077FC-E95A-5D91-E78B-5B7B38FF7A7C}"/>
                </a:ext>
              </a:extLst>
            </p:cNvPr>
            <p:cNvSpPr/>
            <p:nvPr/>
          </p:nvSpPr>
          <p:spPr>
            <a:xfrm>
              <a:off x="7152513" y="2598801"/>
              <a:ext cx="1537970" cy="929640"/>
            </a:xfrm>
            <a:custGeom>
              <a:avLst/>
              <a:gdLst/>
              <a:ahLst/>
              <a:cxnLst/>
              <a:rect l="l" t="t" r="r" b="b"/>
              <a:pathLst>
                <a:path w="1537970" h="929639">
                  <a:moveTo>
                    <a:pt x="0" y="154939"/>
                  </a:moveTo>
                  <a:lnTo>
                    <a:pt x="7896" y="105956"/>
                  </a:lnTo>
                  <a:lnTo>
                    <a:pt x="29886" y="63422"/>
                  </a:lnTo>
                  <a:lnTo>
                    <a:pt x="63422" y="29886"/>
                  </a:lnTo>
                  <a:lnTo>
                    <a:pt x="105956" y="7896"/>
                  </a:lnTo>
                  <a:lnTo>
                    <a:pt x="154940" y="0"/>
                  </a:lnTo>
                  <a:lnTo>
                    <a:pt x="1382776" y="0"/>
                  </a:lnTo>
                  <a:lnTo>
                    <a:pt x="1431759" y="7896"/>
                  </a:lnTo>
                  <a:lnTo>
                    <a:pt x="1474293" y="29886"/>
                  </a:lnTo>
                  <a:lnTo>
                    <a:pt x="1507829" y="63422"/>
                  </a:lnTo>
                  <a:lnTo>
                    <a:pt x="1529819" y="105956"/>
                  </a:lnTo>
                  <a:lnTo>
                    <a:pt x="1537716" y="154939"/>
                  </a:lnTo>
                  <a:lnTo>
                    <a:pt x="1537716" y="774699"/>
                  </a:lnTo>
                  <a:lnTo>
                    <a:pt x="1529819" y="823683"/>
                  </a:lnTo>
                  <a:lnTo>
                    <a:pt x="1507829" y="866217"/>
                  </a:lnTo>
                  <a:lnTo>
                    <a:pt x="1474293" y="899753"/>
                  </a:lnTo>
                  <a:lnTo>
                    <a:pt x="1431759" y="921743"/>
                  </a:lnTo>
                  <a:lnTo>
                    <a:pt x="1382776" y="929639"/>
                  </a:lnTo>
                  <a:lnTo>
                    <a:pt x="154940" y="929639"/>
                  </a:lnTo>
                  <a:lnTo>
                    <a:pt x="105956" y="921743"/>
                  </a:lnTo>
                  <a:lnTo>
                    <a:pt x="63422" y="899753"/>
                  </a:lnTo>
                  <a:lnTo>
                    <a:pt x="29886" y="866217"/>
                  </a:lnTo>
                  <a:lnTo>
                    <a:pt x="7896" y="823683"/>
                  </a:lnTo>
                  <a:lnTo>
                    <a:pt x="0" y="774699"/>
                  </a:lnTo>
                  <a:lnTo>
                    <a:pt x="0" y="154939"/>
                  </a:lnTo>
                  <a:close/>
                </a:path>
              </a:pathLst>
            </a:custGeom>
            <a:ln w="25146">
              <a:solidFill>
                <a:srgbClr val="1535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4A72ED4-60FC-2194-479F-B351711A9F85}"/>
              </a:ext>
            </a:extLst>
          </p:cNvPr>
          <p:cNvSpPr txBox="1"/>
          <p:nvPr/>
        </p:nvSpPr>
        <p:spPr>
          <a:xfrm>
            <a:off x="1359664" y="3323520"/>
            <a:ext cx="118264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41% del total de reclamos</a:t>
            </a: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.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9" name="Abrir llave 18">
            <a:extLst>
              <a:ext uri="{FF2B5EF4-FFF2-40B4-BE49-F238E27FC236}">
                <a16:creationId xmlns:a16="http://schemas.microsoft.com/office/drawing/2014/main" id="{C89EF150-FEBE-C175-9383-5EA55EE03959}"/>
              </a:ext>
            </a:extLst>
          </p:cNvPr>
          <p:cNvSpPr/>
          <p:nvPr/>
        </p:nvSpPr>
        <p:spPr>
          <a:xfrm rot="16200000">
            <a:off x="1813092" y="2753436"/>
            <a:ext cx="214746" cy="535687"/>
          </a:xfrm>
          <a:prstGeom prst="leftBrace">
            <a:avLst>
              <a:gd name="adj1" fmla="val 8333"/>
              <a:gd name="adj2" fmla="val 52586"/>
            </a:avLst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BB9612AA-A580-A14C-7886-4CDE0E611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547505"/>
              </p:ext>
            </p:extLst>
          </p:nvPr>
        </p:nvGraphicFramePr>
        <p:xfrm>
          <a:off x="4515292" y="2473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899701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BC011-FA7D-A3F5-85A3-A8C7BFBEE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89BA766-8801-B450-0925-3B71BB9904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F45A03C1-FF88-4203-F2D7-AE2673194CE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0B1033AD-CCE4-A186-22EC-85E05F43D68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BA90BD00-FDA1-66C1-6C48-2298BABC078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3F503CA0-0D96-5402-D82B-DB2F2A7E158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pic>
        <p:nvPicPr>
          <p:cNvPr id="5" name="object 4">
            <a:extLst>
              <a:ext uri="{FF2B5EF4-FFF2-40B4-BE49-F238E27FC236}">
                <a16:creationId xmlns:a16="http://schemas.microsoft.com/office/drawing/2014/main" id="{B2E0C888-711E-F469-50AF-55A092A1C54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91567" y="3193473"/>
            <a:ext cx="1515124" cy="1074346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4A70563-D232-85E4-3198-27A655DC0E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388040"/>
              </p:ext>
            </p:extLst>
          </p:nvPr>
        </p:nvGraphicFramePr>
        <p:xfrm>
          <a:off x="1117456" y="335323"/>
          <a:ext cx="6410325" cy="4348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7947396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7B45E-6336-DA37-DD0E-E56D22AD4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54;p13" descr="Google Shape;54;p13">
            <a:extLst>
              <a:ext uri="{FF2B5EF4-FFF2-40B4-BE49-F238E27FC236}">
                <a16:creationId xmlns:a16="http://schemas.microsoft.com/office/drawing/2014/main" id="{96CB1FE5-E362-4146-EAE5-6E9DE1EAD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226" y="-42551"/>
            <a:ext cx="9338225" cy="5252177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Google Shape;56;p13">
            <a:extLst>
              <a:ext uri="{FF2B5EF4-FFF2-40B4-BE49-F238E27FC236}">
                <a16:creationId xmlns:a16="http://schemas.microsoft.com/office/drawing/2014/main" id="{F756515F-D057-7370-2C39-A92261F0B62B}"/>
              </a:ext>
            </a:extLst>
          </p:cNvPr>
          <p:cNvSpPr/>
          <p:nvPr/>
        </p:nvSpPr>
        <p:spPr>
          <a:xfrm flipH="1">
            <a:off x="4317679" y="-54300"/>
            <a:ext cx="5387401" cy="525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090" y="0"/>
                </a:lnTo>
                <a:cubicBezTo>
                  <a:pt x="20029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152B73"/>
              </a:gs>
              <a:gs pos="100000">
                <a:srgbClr val="002239"/>
              </a:gs>
            </a:gsLst>
            <a:lin ang="5400011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5" name="Google Shape;57;p13">
            <a:extLst>
              <a:ext uri="{FF2B5EF4-FFF2-40B4-BE49-F238E27FC236}">
                <a16:creationId xmlns:a16="http://schemas.microsoft.com/office/drawing/2014/main" id="{9F45C2DD-589B-1B6E-FC35-FD624D73D7C9}"/>
              </a:ext>
            </a:extLst>
          </p:cNvPr>
          <p:cNvSpPr txBox="1"/>
          <p:nvPr/>
        </p:nvSpPr>
        <p:spPr>
          <a:xfrm>
            <a:off x="4559851" y="1405197"/>
            <a:ext cx="4459265" cy="1071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lnSpc>
                <a:spcPct val="80000"/>
              </a:lnSpc>
              <a:defRPr sz="36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Gestión Financiera</a:t>
            </a:r>
            <a:endParaRPr dirty="0"/>
          </a:p>
        </p:txBody>
      </p:sp>
      <p:pic>
        <p:nvPicPr>
          <p:cNvPr id="137" name="color2_GOB_sl.pngGoogle Shape;59;p13" descr="color2_GOB_sl.pngGoogle Shape;59;p13">
            <a:extLst>
              <a:ext uri="{FF2B5EF4-FFF2-40B4-BE49-F238E27FC236}">
                <a16:creationId xmlns:a16="http://schemas.microsoft.com/office/drawing/2014/main" id="{042A6CFE-28CA-0CF9-5B82-C325975C2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20" y="3436111"/>
            <a:ext cx="1263727" cy="1258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n" descr="Imagen">
            <a:extLst>
              <a:ext uri="{FF2B5EF4-FFF2-40B4-BE49-F238E27FC236}">
                <a16:creationId xmlns:a16="http://schemas.microsoft.com/office/drawing/2014/main" id="{1478911B-7EA6-80FB-A1DC-F23DCE64B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174" y="167264"/>
            <a:ext cx="149603" cy="929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E6D722C-5969-59BC-D598-FFE6CFAC23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9" y="1839224"/>
            <a:ext cx="3155029" cy="118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9666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8A9C9-9F84-8D84-D860-840A02CAE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60F87C7-DE22-D739-1A0F-79C03CA7B2B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0F4E18C5-167A-D7F8-E0B5-CFBFB722DE2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BFBC2977-650E-20F0-21E9-F17D743649E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596319DA-A25A-DDBC-930C-6EAC1EE984A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1FD51738-6D15-86E6-CE73-FD02179277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183F7D1-0617-219B-ECC9-87293CA30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95314"/>
              </p:ext>
            </p:extLst>
          </p:nvPr>
        </p:nvGraphicFramePr>
        <p:xfrm>
          <a:off x="549118" y="1183989"/>
          <a:ext cx="4284920" cy="200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5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9872">
                <a:tc>
                  <a:txBody>
                    <a:bodyPr/>
                    <a:lstStyle/>
                    <a:p>
                      <a:endParaRPr lang="es-CL" sz="1400" dirty="0">
                        <a:solidFill>
                          <a:schemeClr val="tx1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  <a:latin typeface="+mj-lt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  <a:latin typeface="+mj-lt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  <a:latin typeface="+mj-lt"/>
                          <a:cs typeface="Calibri" panose="020F0502020204030204" pitchFamily="34" charset="0"/>
                        </a:rPr>
                        <a:t>%</a:t>
                      </a:r>
                      <a:r>
                        <a:rPr lang="es-CL" sz="1400" dirty="0" err="1">
                          <a:solidFill>
                            <a:schemeClr val="bg1"/>
                          </a:solidFill>
                          <a:latin typeface="+mj-lt"/>
                          <a:cs typeface="Calibri" panose="020F0502020204030204" pitchFamily="34" charset="0"/>
                        </a:rPr>
                        <a:t>Dif</a:t>
                      </a:r>
                      <a:r>
                        <a:rPr lang="es-CL" sz="1400" dirty="0">
                          <a:solidFill>
                            <a:schemeClr val="bg1"/>
                          </a:solidFill>
                          <a:latin typeface="+mj-lt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6049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Total Ingresos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$ 8.920.959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$ 9.644.322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8,10%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645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Total Gastos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$ 9.169.014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$</a:t>
                      </a:r>
                      <a:r>
                        <a:rPr lang="es-CL" sz="1400" baseline="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 9.768.741</a:t>
                      </a:r>
                      <a:endParaRPr lang="es-CL" sz="1400" dirty="0">
                        <a:solidFill>
                          <a:schemeClr val="tx1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6,54%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D2AC048D-2E2C-BBC6-E613-DBC0F766EA68}"/>
              </a:ext>
            </a:extLst>
          </p:cNvPr>
          <p:cNvGrpSpPr/>
          <p:nvPr/>
        </p:nvGrpSpPr>
        <p:grpSpPr>
          <a:xfrm>
            <a:off x="3140149" y="2230959"/>
            <a:ext cx="5769935" cy="2180666"/>
            <a:chOff x="591496" y="2610072"/>
            <a:chExt cx="7508489" cy="2482531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38077C37-D1CD-B426-C3CB-A6CE4B01A7D0}"/>
                </a:ext>
              </a:extLst>
            </p:cNvPr>
            <p:cNvSpPr/>
            <p:nvPr/>
          </p:nvSpPr>
          <p:spPr>
            <a:xfrm>
              <a:off x="591496" y="4182648"/>
              <a:ext cx="2281555" cy="909955"/>
            </a:xfrm>
            <a:custGeom>
              <a:avLst/>
              <a:gdLst/>
              <a:ahLst/>
              <a:cxnLst/>
              <a:rect l="l" t="t" r="r" b="b"/>
              <a:pathLst>
                <a:path w="2281555" h="909954">
                  <a:moveTo>
                    <a:pt x="0" y="151637"/>
                  </a:moveTo>
                  <a:lnTo>
                    <a:pt x="7730" y="103729"/>
                  </a:lnTo>
                  <a:lnTo>
                    <a:pt x="29258" y="62106"/>
                  </a:lnTo>
                  <a:lnTo>
                    <a:pt x="62084" y="29272"/>
                  </a:lnTo>
                  <a:lnTo>
                    <a:pt x="103710" y="7735"/>
                  </a:lnTo>
                  <a:lnTo>
                    <a:pt x="151638" y="0"/>
                  </a:lnTo>
                  <a:lnTo>
                    <a:pt x="2129790" y="0"/>
                  </a:lnTo>
                  <a:lnTo>
                    <a:pt x="2177698" y="7735"/>
                  </a:lnTo>
                  <a:lnTo>
                    <a:pt x="2219321" y="29272"/>
                  </a:lnTo>
                  <a:lnTo>
                    <a:pt x="2252155" y="62106"/>
                  </a:lnTo>
                  <a:lnTo>
                    <a:pt x="2273692" y="103729"/>
                  </a:lnTo>
                  <a:lnTo>
                    <a:pt x="2281428" y="151637"/>
                  </a:lnTo>
                  <a:lnTo>
                    <a:pt x="2281428" y="758189"/>
                  </a:lnTo>
                  <a:lnTo>
                    <a:pt x="2273692" y="806098"/>
                  </a:lnTo>
                  <a:lnTo>
                    <a:pt x="2252155" y="847721"/>
                  </a:lnTo>
                  <a:lnTo>
                    <a:pt x="2219321" y="880555"/>
                  </a:lnTo>
                  <a:lnTo>
                    <a:pt x="2177698" y="902092"/>
                  </a:lnTo>
                  <a:lnTo>
                    <a:pt x="2129790" y="909827"/>
                  </a:lnTo>
                  <a:lnTo>
                    <a:pt x="151638" y="909827"/>
                  </a:lnTo>
                  <a:lnTo>
                    <a:pt x="103710" y="902092"/>
                  </a:lnTo>
                  <a:lnTo>
                    <a:pt x="62084" y="880555"/>
                  </a:lnTo>
                  <a:lnTo>
                    <a:pt x="29258" y="847721"/>
                  </a:lnTo>
                  <a:lnTo>
                    <a:pt x="7730" y="806098"/>
                  </a:lnTo>
                  <a:lnTo>
                    <a:pt x="0" y="758189"/>
                  </a:lnTo>
                  <a:lnTo>
                    <a:pt x="0" y="151637"/>
                  </a:lnTo>
                  <a:close/>
                </a:path>
              </a:pathLst>
            </a:custGeom>
            <a:ln w="25908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C509F106-8F81-6F15-C89D-53DAAF1B74DE}"/>
                </a:ext>
              </a:extLst>
            </p:cNvPr>
            <p:cNvSpPr txBox="1"/>
            <p:nvPr/>
          </p:nvSpPr>
          <p:spPr>
            <a:xfrm>
              <a:off x="819658" y="4262201"/>
              <a:ext cx="1661161" cy="65915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sz="1200" b="1" spc="-5" dirty="0">
                  <a:cs typeface="Carlito"/>
                </a:rPr>
                <a:t>Total </a:t>
              </a:r>
              <a:r>
                <a:rPr sz="1200" b="1" spc="-10" dirty="0" err="1">
                  <a:cs typeface="Carlito"/>
                </a:rPr>
                <a:t>Ingresos</a:t>
              </a:r>
              <a:r>
                <a:rPr sz="1200" b="1" spc="-25" dirty="0">
                  <a:cs typeface="Carlito"/>
                </a:rPr>
                <a:t> </a:t>
              </a:r>
              <a:endParaRPr lang="es-ES" sz="1200" b="1" spc="-25" dirty="0">
                <a:cs typeface="Carlito"/>
              </a:endParaRPr>
            </a:p>
            <a:p>
              <a:pPr algn="ctr">
                <a:lnSpc>
                  <a:spcPct val="100000"/>
                </a:lnSpc>
                <a:spcBef>
                  <a:spcPts val="95"/>
                </a:spcBef>
              </a:pPr>
              <a:r>
                <a:rPr sz="1200" b="1" spc="-10" dirty="0">
                  <a:cs typeface="Carlito"/>
                </a:rPr>
                <a:t>202</a:t>
              </a:r>
              <a:r>
                <a:rPr lang="es-CL" sz="1200" b="1" spc="-10" dirty="0">
                  <a:cs typeface="Carlito"/>
                </a:rPr>
                <a:t>5</a:t>
              </a:r>
              <a:endParaRPr sz="1200" dirty="0">
                <a:cs typeface="Carlito"/>
              </a:endParaRPr>
            </a:p>
            <a:p>
              <a:pPr marL="635" algn="ctr">
                <a:lnSpc>
                  <a:spcPct val="100000"/>
                </a:lnSpc>
              </a:pPr>
              <a:r>
                <a:rPr sz="1200" b="1" spc="-5" dirty="0">
                  <a:cs typeface="Carlito"/>
                </a:rPr>
                <a:t>M$</a:t>
              </a:r>
              <a:r>
                <a:rPr sz="1200" b="1" dirty="0">
                  <a:cs typeface="Carlito"/>
                </a:rPr>
                <a:t> </a:t>
              </a:r>
              <a:r>
                <a:rPr lang="es-CL" sz="1200" b="1" spc="-10" dirty="0">
                  <a:cs typeface="Carlito"/>
                </a:rPr>
                <a:t>9.644.322</a:t>
              </a:r>
              <a:endParaRPr sz="1200" dirty="0">
                <a:cs typeface="Carlito"/>
              </a:endParaRPr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3C46A0CC-F121-9445-3226-8ABB5548C53E}"/>
                </a:ext>
              </a:extLst>
            </p:cNvPr>
            <p:cNvSpPr/>
            <p:nvPr/>
          </p:nvSpPr>
          <p:spPr>
            <a:xfrm>
              <a:off x="5947970" y="2721084"/>
              <a:ext cx="2152015" cy="909955"/>
            </a:xfrm>
            <a:custGeom>
              <a:avLst/>
              <a:gdLst/>
              <a:ahLst/>
              <a:cxnLst/>
              <a:rect l="l" t="t" r="r" b="b"/>
              <a:pathLst>
                <a:path w="2152015" h="909954">
                  <a:moveTo>
                    <a:pt x="0" y="151637"/>
                  </a:moveTo>
                  <a:lnTo>
                    <a:pt x="7735" y="103729"/>
                  </a:lnTo>
                  <a:lnTo>
                    <a:pt x="29272" y="62106"/>
                  </a:lnTo>
                  <a:lnTo>
                    <a:pt x="62106" y="29272"/>
                  </a:lnTo>
                  <a:lnTo>
                    <a:pt x="103729" y="7735"/>
                  </a:lnTo>
                  <a:lnTo>
                    <a:pt x="151637" y="0"/>
                  </a:lnTo>
                  <a:lnTo>
                    <a:pt x="2000250" y="0"/>
                  </a:lnTo>
                  <a:lnTo>
                    <a:pt x="2048158" y="7735"/>
                  </a:lnTo>
                  <a:lnTo>
                    <a:pt x="2089781" y="29272"/>
                  </a:lnTo>
                  <a:lnTo>
                    <a:pt x="2122615" y="62106"/>
                  </a:lnTo>
                  <a:lnTo>
                    <a:pt x="2144152" y="103729"/>
                  </a:lnTo>
                  <a:lnTo>
                    <a:pt x="2151888" y="151637"/>
                  </a:lnTo>
                  <a:lnTo>
                    <a:pt x="2151888" y="758189"/>
                  </a:lnTo>
                  <a:lnTo>
                    <a:pt x="2144152" y="806098"/>
                  </a:lnTo>
                  <a:lnTo>
                    <a:pt x="2122615" y="847721"/>
                  </a:lnTo>
                  <a:lnTo>
                    <a:pt x="2089781" y="880555"/>
                  </a:lnTo>
                  <a:lnTo>
                    <a:pt x="2048158" y="902092"/>
                  </a:lnTo>
                  <a:lnTo>
                    <a:pt x="2000250" y="909827"/>
                  </a:lnTo>
                  <a:lnTo>
                    <a:pt x="151637" y="909827"/>
                  </a:lnTo>
                  <a:lnTo>
                    <a:pt x="103729" y="902092"/>
                  </a:lnTo>
                  <a:lnTo>
                    <a:pt x="62106" y="880555"/>
                  </a:lnTo>
                  <a:lnTo>
                    <a:pt x="29272" y="847721"/>
                  </a:lnTo>
                  <a:lnTo>
                    <a:pt x="7735" y="806098"/>
                  </a:lnTo>
                  <a:lnTo>
                    <a:pt x="0" y="758189"/>
                  </a:lnTo>
                  <a:lnTo>
                    <a:pt x="0" y="151637"/>
                  </a:lnTo>
                  <a:close/>
                </a:path>
              </a:pathLst>
            </a:custGeom>
            <a:ln w="25908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9C22B776-B05F-F570-6441-96BD309917B8}"/>
                </a:ext>
              </a:extLst>
            </p:cNvPr>
            <p:cNvSpPr txBox="1"/>
            <p:nvPr/>
          </p:nvSpPr>
          <p:spPr>
            <a:xfrm>
              <a:off x="6348689" y="2799996"/>
              <a:ext cx="1341120" cy="64601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5"/>
                </a:spcBef>
              </a:pPr>
              <a:r>
                <a:rPr sz="1200" b="1" dirty="0">
                  <a:cs typeface="Carlito"/>
                </a:rPr>
                <a:t>Total Ga</a:t>
              </a:r>
              <a:r>
                <a:rPr lang="es-ES" sz="1200" b="1" dirty="0">
                  <a:cs typeface="Carlito"/>
                </a:rPr>
                <a:t>s</a:t>
              </a:r>
              <a:r>
                <a:rPr sz="1200" b="1" dirty="0" err="1">
                  <a:cs typeface="Carlito"/>
                </a:rPr>
                <a:t>tos</a:t>
              </a:r>
              <a:r>
                <a:rPr sz="1200" b="1" spc="-125" dirty="0">
                  <a:cs typeface="Carlito"/>
                </a:rPr>
                <a:t> </a:t>
              </a:r>
              <a:r>
                <a:rPr sz="1200" b="1" spc="-5" dirty="0">
                  <a:cs typeface="Carlito"/>
                </a:rPr>
                <a:t>202</a:t>
              </a:r>
              <a:r>
                <a:rPr lang="es-CL" sz="1200" b="1" spc="-5" dirty="0">
                  <a:cs typeface="Carlito"/>
                </a:rPr>
                <a:t>5</a:t>
              </a:r>
              <a:endParaRPr sz="1200" dirty="0">
                <a:cs typeface="Carlito"/>
              </a:endParaRPr>
            </a:p>
            <a:p>
              <a:pPr algn="ctr">
                <a:lnSpc>
                  <a:spcPct val="100000"/>
                </a:lnSpc>
              </a:pPr>
              <a:r>
                <a:rPr sz="1200" b="1" dirty="0">
                  <a:cs typeface="Carlito"/>
                </a:rPr>
                <a:t>M$</a:t>
              </a:r>
              <a:r>
                <a:rPr sz="1200" b="1" spc="-30" dirty="0">
                  <a:cs typeface="Carlito"/>
                </a:rPr>
                <a:t> </a:t>
              </a:r>
              <a:r>
                <a:rPr lang="es-CL" sz="1200" b="1" spc="-5" dirty="0">
                  <a:cs typeface="Carlito"/>
                </a:rPr>
                <a:t>9.768.741</a:t>
              </a:r>
              <a:endParaRPr sz="1200" dirty="0">
                <a:cs typeface="Carlito"/>
              </a:endParaRPr>
            </a:p>
          </p:txBody>
        </p:sp>
        <p:pic>
          <p:nvPicPr>
            <p:cNvPr id="13" name="Imagen 12" descr="ilustraciones, imágenes clip art, dibujos animados e iconos de stock de campo de balancín, desequilibrio, horizontal, contrastes, comparación - balanzas de la justicia">
              <a:extLst>
                <a:ext uri="{FF2B5EF4-FFF2-40B4-BE49-F238E27FC236}">
                  <a16:creationId xmlns:a16="http://schemas.microsoft.com/office/drawing/2014/main" id="{169FFAA0-FF6F-CD21-FF5E-D174635DE241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1939" y="2610072"/>
              <a:ext cx="2281555" cy="1890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object 3" descr="$PPTXTitle">
            <a:extLst>
              <a:ext uri="{FF2B5EF4-FFF2-40B4-BE49-F238E27FC236}">
                <a16:creationId xmlns:a16="http://schemas.microsoft.com/office/drawing/2014/main" id="{B3689912-5A26-E44C-2D79-B58E95C3B6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82287" y="210426"/>
            <a:ext cx="5882005" cy="80010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2400" spc="-10" dirty="0">
                <a:solidFill>
                  <a:schemeClr val="accent1">
                    <a:lumMod val="50000"/>
                  </a:schemeClr>
                </a:solidFill>
              </a:rPr>
              <a:t>Información</a:t>
            </a:r>
            <a:r>
              <a:rPr sz="2400" spc="-7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spc="-10" dirty="0">
                <a:solidFill>
                  <a:schemeClr val="accent1">
                    <a:lumMod val="50000"/>
                  </a:schemeClr>
                </a:solidFill>
              </a:rPr>
              <a:t>Financiera</a:t>
            </a:r>
            <a:r>
              <a:rPr sz="2400" spc="-8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Global</a:t>
            </a:r>
            <a:r>
              <a:rPr sz="2400" spc="-7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spc="-10" dirty="0">
                <a:solidFill>
                  <a:schemeClr val="accent1">
                    <a:lumMod val="50000"/>
                  </a:schemeClr>
                </a:solidFill>
              </a:rPr>
              <a:t>Comparativa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454025" algn="ctr">
              <a:lnSpc>
                <a:spcPct val="100000"/>
              </a:lnSpc>
              <a:spcBef>
                <a:spcPts val="170"/>
              </a:spcBef>
            </a:pPr>
            <a:r>
              <a:rPr sz="2400" spc="-35" dirty="0">
                <a:solidFill>
                  <a:schemeClr val="accent1">
                    <a:lumMod val="50000"/>
                  </a:schemeClr>
                </a:solidFill>
              </a:rPr>
              <a:t>2023-</a:t>
            </a:r>
            <a:r>
              <a:rPr sz="2400" spc="-20" dirty="0">
                <a:solidFill>
                  <a:schemeClr val="accent1">
                    <a:lumMod val="50000"/>
                  </a:schemeClr>
                </a:solidFill>
              </a:rPr>
              <a:t>2024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1210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34893-1DD6-289E-6D7C-68C2E2AF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547110C-DD4C-7102-A56A-952B36BC471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556E04A6-704E-01B5-26D8-FCCEE6E1810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43662BAE-8D83-E1DA-3329-A0BE19F13DE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12A138F-80E3-6677-B8C0-A7024C02A3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D76BA11B-B44E-07F0-C341-424C672A3D7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861C6E0D-A257-F513-A6E5-8C857827D4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0027" y="216295"/>
            <a:ext cx="63925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9515" marR="5080" indent="-245745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Información</a:t>
            </a:r>
            <a:r>
              <a:rPr sz="2400" spc="-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Financiera</a:t>
            </a:r>
            <a:r>
              <a:rPr sz="2400" spc="-9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de</a:t>
            </a:r>
            <a:r>
              <a:rPr sz="2400" spc="-11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G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</a:rPr>
              <a:t>astos</a:t>
            </a:r>
            <a:r>
              <a:rPr sz="2400" spc="-155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spc="-10" dirty="0" err="1">
                <a:solidFill>
                  <a:schemeClr val="accent1">
                    <a:lumMod val="50000"/>
                  </a:schemeClr>
                </a:solidFill>
              </a:rPr>
              <a:t>Comparativa</a:t>
            </a:r>
            <a:r>
              <a:rPr sz="2400" spc="-1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400" spc="-30" dirty="0">
                <a:solidFill>
                  <a:schemeClr val="accent1">
                    <a:lumMod val="50000"/>
                  </a:schemeClr>
                </a:solidFill>
              </a:rPr>
              <a:t>202</a:t>
            </a:r>
            <a:r>
              <a:rPr lang="es-ES" sz="2400" spc="-3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sz="2400" spc="-3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sz="2400" spc="-20" dirty="0">
                <a:solidFill>
                  <a:schemeClr val="accent1">
                    <a:lumMod val="50000"/>
                  </a:schemeClr>
                </a:solidFill>
              </a:rPr>
              <a:t>202</a:t>
            </a:r>
            <a:r>
              <a:rPr lang="es-ES" sz="2400" spc="-20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26751CF-6561-9ED2-1493-F160603057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835051"/>
              </p:ext>
            </p:extLst>
          </p:nvPr>
        </p:nvGraphicFramePr>
        <p:xfrm>
          <a:off x="849631" y="1004386"/>
          <a:ext cx="4784178" cy="328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106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  Total Gastos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2024</a:t>
                      </a:r>
                    </a:p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(M$)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2025</a:t>
                      </a:r>
                    </a:p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(M$)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740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 Personal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$7.346.878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$7.624.037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957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Bienes y Servicios de Consumo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$1.706.911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$1.777.418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288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Íntegros</a:t>
                      </a:r>
                      <a:r>
                        <a:rPr lang="es-CL" sz="1400" baseline="0" dirty="0">
                          <a:latin typeface="+mj-lt"/>
                          <a:cs typeface="Calibri" panose="020F0502020204030204" pitchFamily="34" charset="0"/>
                        </a:rPr>
                        <a:t> al Fisco</a:t>
                      </a:r>
                      <a:endParaRPr lang="es-CL" sz="14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$85.679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$94.937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496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Activos No Financieros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$19.297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$15.740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836"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Servicio de la Deuda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$9.132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latin typeface="+mj-lt"/>
                          <a:cs typeface="Calibri" panose="020F0502020204030204" pitchFamily="34" charset="0"/>
                        </a:rPr>
                        <a:t>$253.603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object 4">
            <a:extLst>
              <a:ext uri="{FF2B5EF4-FFF2-40B4-BE49-F238E27FC236}">
                <a16:creationId xmlns:a16="http://schemas.microsoft.com/office/drawing/2014/main" id="{058AC37E-3BF4-CA38-3ABD-CA8FD8AC2F5D}"/>
              </a:ext>
            </a:extLst>
          </p:cNvPr>
          <p:cNvGrpSpPr/>
          <p:nvPr/>
        </p:nvGrpSpPr>
        <p:grpSpPr>
          <a:xfrm>
            <a:off x="5649467" y="924306"/>
            <a:ext cx="3018790" cy="3919220"/>
            <a:chOff x="5649467" y="924306"/>
            <a:chExt cx="3018790" cy="3919220"/>
          </a:xfrm>
        </p:grpSpPr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F8A14444-811D-B45A-D0FB-FEAC6952532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38493" y="2787396"/>
              <a:ext cx="2055876" cy="2055876"/>
            </a:xfrm>
            <a:prstGeom prst="rect">
              <a:avLst/>
            </a:prstGeom>
          </p:spPr>
        </p:pic>
        <p:pic>
          <p:nvPicPr>
            <p:cNvPr id="7" name="object 6" descr="Resultado de imagen para DIBUJO DE UNA NUBE DE TEXTO">
              <a:extLst>
                <a:ext uri="{FF2B5EF4-FFF2-40B4-BE49-F238E27FC236}">
                  <a16:creationId xmlns:a16="http://schemas.microsoft.com/office/drawing/2014/main" id="{3D991744-4369-EE4A-42AB-5989B0F75FA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49467" y="924306"/>
              <a:ext cx="3018282" cy="1863089"/>
            </a:xfrm>
            <a:prstGeom prst="rect">
              <a:avLst/>
            </a:prstGeom>
          </p:spPr>
        </p:pic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9B0E939-D18B-1D89-8906-E14E5ED365F9}"/>
              </a:ext>
            </a:extLst>
          </p:cNvPr>
          <p:cNvSpPr txBox="1"/>
          <p:nvPr/>
        </p:nvSpPr>
        <p:spPr>
          <a:xfrm>
            <a:off x="6660276" y="1271701"/>
            <a:ext cx="1750828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Gasto en personal representa el 79% del presupuesto. 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82509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FA50F-71F0-0F4C-40A4-835A273E9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478C4D92-C9A9-9CE8-AC59-83D940D7470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F6C752D2-F07A-889C-C120-D08CB26A23A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A6ECEC90-DA40-5894-F5FB-ACC76551BC4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B1B009B-F936-5750-7CE8-FE80B54ECA0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041975B9-8FAC-4FEC-72EB-FF0EBA8DF6C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Marcador de contenido 5">
            <a:extLst>
              <a:ext uri="{FF2B5EF4-FFF2-40B4-BE49-F238E27FC236}">
                <a16:creationId xmlns:a16="http://schemas.microsoft.com/office/drawing/2014/main" id="{27C2B4AC-1B5E-0160-C8B3-C776AB60F5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363258"/>
              </p:ext>
            </p:extLst>
          </p:nvPr>
        </p:nvGraphicFramePr>
        <p:xfrm>
          <a:off x="1427017" y="1084118"/>
          <a:ext cx="6844145" cy="3259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object 16" descr="$PPTXTitle">
            <a:extLst>
              <a:ext uri="{FF2B5EF4-FFF2-40B4-BE49-F238E27FC236}">
                <a16:creationId xmlns:a16="http://schemas.microsoft.com/office/drawing/2014/main" id="{561F2040-6AAF-BCC8-0695-7A56AEC5FCAE}"/>
              </a:ext>
            </a:extLst>
          </p:cNvPr>
          <p:cNvSpPr txBox="1">
            <a:spLocks/>
          </p:cNvSpPr>
          <p:nvPr/>
        </p:nvSpPr>
        <p:spPr>
          <a:xfrm>
            <a:off x="770416" y="-110556"/>
            <a:ext cx="7381493" cy="980379"/>
          </a:xfrm>
          <a:prstGeom prst="rect">
            <a:avLst/>
          </a:prstGeom>
        </p:spPr>
        <p:txBody>
          <a:bodyPr vert="horz" wrap="square" lIns="0" tIns="239378" rIns="0" bIns="0" rtlCol="0">
            <a:spAutoFit/>
          </a:bodyPr>
          <a:lstStyle>
            <a:lvl1pPr>
              <a:defRPr sz="3600" b="0" i="0">
                <a:solidFill>
                  <a:srgbClr val="003399"/>
                </a:solidFill>
                <a:latin typeface="Arial"/>
                <a:ea typeface="+mj-ea"/>
                <a:cs typeface="Arial"/>
              </a:defRPr>
            </a:lvl1pPr>
          </a:lstStyle>
          <a:p>
            <a:pPr marL="1910714" marR="5080" lvl="0" indent="-88201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Gráfico</a:t>
            </a:r>
            <a:r>
              <a:rPr kumimoji="0" lang="es-ES" sz="2400" b="0" i="0" u="none" strike="noStrike" kern="0" cap="none" spc="-6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</a:t>
            </a:r>
            <a:r>
              <a:rPr kumimoji="0" lang="es-ES" sz="2400" b="0" i="0" u="none" strike="noStrike" kern="0" cap="none" spc="-5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Comparación</a:t>
            </a:r>
            <a:r>
              <a:rPr kumimoji="0" lang="es-ES" sz="2400" b="0" i="0" u="none" strike="noStrike" kern="0" cap="none" spc="-4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</a:t>
            </a:r>
            <a:r>
              <a:rPr kumimoji="0" lang="es-ES" sz="2400" b="0" i="0" u="none" strike="noStrike" kern="0" cap="none" spc="-6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Gasto</a:t>
            </a:r>
            <a:r>
              <a:rPr kumimoji="0" lang="es-ES" sz="2400" b="0" i="0" u="none" strike="noStrike" kern="0" cap="none" spc="-6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</a:t>
            </a:r>
            <a:r>
              <a:rPr kumimoji="0" lang="es-ES" sz="2400" b="0" i="0" u="none" strike="noStrike" kern="0" cap="none" spc="-5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Bienes</a:t>
            </a:r>
            <a:r>
              <a:rPr kumimoji="0" lang="es-ES" sz="2400" b="0" i="0" u="none" strike="noStrike" kern="0" cap="none" spc="-5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y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servicios</a:t>
            </a:r>
            <a:r>
              <a:rPr kumimoji="0" lang="es-ES" sz="2400" b="0" i="0" u="none" strike="noStrike" kern="0" cap="none" spc="-6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</a:t>
            </a:r>
            <a:r>
              <a:rPr kumimoji="0" lang="es-ES" sz="2400" b="0" i="0" u="none" strike="noStrike" kern="0" cap="none" spc="-7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Consumo</a:t>
            </a:r>
            <a:r>
              <a:rPr kumimoji="0" lang="es-ES" sz="2400" b="0" i="0" u="none" strike="noStrike" kern="0" cap="none" spc="-6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s-ES" sz="2400" b="0" i="0" u="none" strike="noStrike" kern="0" cap="none" spc="-2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2024-</a:t>
            </a:r>
            <a:r>
              <a:rPr kumimoji="0" lang="es-ES" sz="2400" b="0" i="0" u="none" strike="noStrike" kern="0" cap="none" spc="-2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2025</a:t>
            </a: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244190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42970-0053-759D-0E2F-F404A8AB4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54;p13" descr="Google Shape;54;p13">
            <a:extLst>
              <a:ext uri="{FF2B5EF4-FFF2-40B4-BE49-F238E27FC236}">
                <a16:creationId xmlns:a16="http://schemas.microsoft.com/office/drawing/2014/main" id="{894AEF0A-3FCE-F374-30BD-833BD2DAF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226" y="-42551"/>
            <a:ext cx="9338225" cy="5252177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Google Shape;56;p13">
            <a:extLst>
              <a:ext uri="{FF2B5EF4-FFF2-40B4-BE49-F238E27FC236}">
                <a16:creationId xmlns:a16="http://schemas.microsoft.com/office/drawing/2014/main" id="{C7CA462F-601E-4867-741E-3D180B60C6AA}"/>
              </a:ext>
            </a:extLst>
          </p:cNvPr>
          <p:cNvSpPr/>
          <p:nvPr/>
        </p:nvSpPr>
        <p:spPr>
          <a:xfrm flipH="1">
            <a:off x="4317679" y="-54300"/>
            <a:ext cx="5387401" cy="525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090" y="0"/>
                </a:lnTo>
                <a:cubicBezTo>
                  <a:pt x="20029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152B73"/>
              </a:gs>
              <a:gs pos="100000">
                <a:srgbClr val="002239"/>
              </a:gs>
            </a:gsLst>
            <a:lin ang="5400011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5" name="Google Shape;57;p13">
            <a:extLst>
              <a:ext uri="{FF2B5EF4-FFF2-40B4-BE49-F238E27FC236}">
                <a16:creationId xmlns:a16="http://schemas.microsoft.com/office/drawing/2014/main" id="{8152CEC3-6D86-DAB1-AA61-E45DCB5D304D}"/>
              </a:ext>
            </a:extLst>
          </p:cNvPr>
          <p:cNvSpPr txBox="1"/>
          <p:nvPr/>
        </p:nvSpPr>
        <p:spPr>
          <a:xfrm>
            <a:off x="4559851" y="1405197"/>
            <a:ext cx="4459265" cy="1188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lnSpc>
                <a:spcPct val="80000"/>
              </a:lnSpc>
              <a:defRPr sz="36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Participación Ciudadana</a:t>
            </a:r>
          </a:p>
        </p:txBody>
      </p:sp>
      <p:pic>
        <p:nvPicPr>
          <p:cNvPr id="137" name="color2_GOB_sl.pngGoogle Shape;59;p13" descr="color2_GOB_sl.pngGoogle Shape;59;p13">
            <a:extLst>
              <a:ext uri="{FF2B5EF4-FFF2-40B4-BE49-F238E27FC236}">
                <a16:creationId xmlns:a16="http://schemas.microsoft.com/office/drawing/2014/main" id="{D854713A-1114-2253-DBBD-82A0FA7A2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20" y="3436111"/>
            <a:ext cx="1263727" cy="1258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n" descr="Imagen">
            <a:extLst>
              <a:ext uri="{FF2B5EF4-FFF2-40B4-BE49-F238E27FC236}">
                <a16:creationId xmlns:a16="http://schemas.microsoft.com/office/drawing/2014/main" id="{31ACF939-955B-8D60-CB74-B1A4084EE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174" y="167264"/>
            <a:ext cx="149603" cy="929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ACEE45A-6CCB-7F3F-F146-CD9C36CCDB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9" y="1839224"/>
            <a:ext cx="3155029" cy="118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0361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953A6-53C0-B08A-AC4C-FFF401F7A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2D751F9-CA92-621D-88B9-29028063624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25DD3FAC-93A8-ED75-21ED-05490C134C3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679A8E43-7C91-984C-83DE-C172B527B16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899422C-7818-9C44-E85E-E6391BE587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5881BEE9-265B-1C2B-D909-507CD5399E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C93ECC0F-3AC5-13FD-71AE-F16EE91F1FDA}"/>
              </a:ext>
            </a:extLst>
          </p:cNvPr>
          <p:cNvSpPr txBox="1"/>
          <p:nvPr/>
        </p:nvSpPr>
        <p:spPr>
          <a:xfrm>
            <a:off x="2251364" y="2416130"/>
            <a:ext cx="464127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s-CL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C7B682-64F0-613B-3815-3A227773F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37" y="270042"/>
            <a:ext cx="2296482" cy="30619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E3B0C9-344E-6C4D-132E-4529CCF54F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8379" y="270042"/>
            <a:ext cx="2226653" cy="296887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D5A83E0-83A6-3E3F-C750-FC80340FF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4173" y="1632120"/>
            <a:ext cx="2226652" cy="296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44595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DD298-91A7-BC4F-7254-518E47B43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0BEAA6A-E3E8-CCD1-F408-D10A3EE7B0B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76ACD051-8AF6-6753-D256-C0BD6F7CD55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72F6F6D2-1F1B-FA30-9FF8-85608A961BC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600405E5-C3AD-5103-B05A-B6F692D375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5C5A94BC-6BC7-2ED6-10D3-169E4049F9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715D39FD-32C9-089E-F2A1-8B77ACA87B82}"/>
              </a:ext>
            </a:extLst>
          </p:cNvPr>
          <p:cNvSpPr txBox="1"/>
          <p:nvPr/>
        </p:nvSpPr>
        <p:spPr>
          <a:xfrm>
            <a:off x="1191491" y="270785"/>
            <a:ext cx="3082636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Voluntariados</a:t>
            </a:r>
            <a:endParaRPr kumimoji="0" lang="es-CL" sz="2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B49921-A9E2-3D3E-3C85-6C74CD2C2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2654" y="851538"/>
            <a:ext cx="4416934" cy="317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9332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DFE0F-E088-F7EE-DAAC-38A8658BB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B7B64AFB-D649-63C7-5268-2DAC7C1DC4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A9C31336-8AA4-5439-70D6-2715C943330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7E1EF38B-572D-8F80-ACF7-32923890087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7B73940A-0B31-9C05-9524-5025DC5D42D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AD8C9B9D-4A15-8587-B7B8-C5E75BB4B1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pic>
        <p:nvPicPr>
          <p:cNvPr id="3" name="object 3">
            <a:extLst>
              <a:ext uri="{FF2B5EF4-FFF2-40B4-BE49-F238E27FC236}">
                <a16:creationId xmlns:a16="http://schemas.microsoft.com/office/drawing/2014/main" id="{801350BC-CC2B-6413-7F87-D8A078DAAC4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0706" y="2917347"/>
            <a:ext cx="1384554" cy="950976"/>
          </a:xfrm>
          <a:prstGeom prst="rect">
            <a:avLst/>
          </a:prstGeom>
        </p:spPr>
      </p:pic>
      <p:pic>
        <p:nvPicPr>
          <p:cNvPr id="4" name="object 4">
            <a:extLst>
              <a:ext uri="{FF2B5EF4-FFF2-40B4-BE49-F238E27FC236}">
                <a16:creationId xmlns:a16="http://schemas.microsoft.com/office/drawing/2014/main" id="{05EA6FF2-1872-3BA3-D2B6-C33835A6BC1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23129" y="2852577"/>
            <a:ext cx="1333500" cy="861060"/>
          </a:xfrm>
          <a:prstGeom prst="rect">
            <a:avLst/>
          </a:prstGeom>
        </p:spPr>
      </p:pic>
      <p:grpSp>
        <p:nvGrpSpPr>
          <p:cNvPr id="5" name="object 5">
            <a:extLst>
              <a:ext uri="{FF2B5EF4-FFF2-40B4-BE49-F238E27FC236}">
                <a16:creationId xmlns:a16="http://schemas.microsoft.com/office/drawing/2014/main" id="{94B9C8A9-97A8-B24A-DBC9-702F579DF003}"/>
              </a:ext>
            </a:extLst>
          </p:cNvPr>
          <p:cNvGrpSpPr/>
          <p:nvPr/>
        </p:nvGrpSpPr>
        <p:grpSpPr>
          <a:xfrm>
            <a:off x="5250733" y="1552478"/>
            <a:ext cx="1039494" cy="796925"/>
            <a:chOff x="5195315" y="1921636"/>
            <a:chExt cx="1039494" cy="796925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42FFFA26-6071-E80B-0A2E-5A83B7A8EF3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95315" y="2177795"/>
              <a:ext cx="1039367" cy="540257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1C9248BB-924F-E341-F478-7D7249FD15D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61634" y="1921636"/>
              <a:ext cx="167385" cy="230505"/>
            </a:xfrm>
            <a:prstGeom prst="rect">
              <a:avLst/>
            </a:prstGeom>
          </p:spPr>
        </p:pic>
      </p:grpSp>
      <p:pic>
        <p:nvPicPr>
          <p:cNvPr id="12" name="object 8">
            <a:extLst>
              <a:ext uri="{FF2B5EF4-FFF2-40B4-BE49-F238E27FC236}">
                <a16:creationId xmlns:a16="http://schemas.microsoft.com/office/drawing/2014/main" id="{E87A62B9-DD50-0E6C-3093-E4D74C4F505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51339" y="1887124"/>
            <a:ext cx="1039368" cy="540257"/>
          </a:xfrm>
          <a:prstGeom prst="rect">
            <a:avLst/>
          </a:prstGeom>
        </p:spPr>
      </p:pic>
      <p:pic>
        <p:nvPicPr>
          <p:cNvPr id="13" name="object 9" descr="1,619 3D Hospital Illustrations - Free in PNG, BLEND, GLTF - IconScout">
            <a:extLst>
              <a:ext uri="{FF2B5EF4-FFF2-40B4-BE49-F238E27FC236}">
                <a16:creationId xmlns:a16="http://schemas.microsoft.com/office/drawing/2014/main" id="{8AC80A32-3E92-FFB3-E946-161967D6134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88890" y="1746915"/>
            <a:ext cx="471677" cy="513522"/>
          </a:xfrm>
          <a:prstGeom prst="rect">
            <a:avLst/>
          </a:prstGeom>
        </p:spPr>
      </p:pic>
      <p:pic>
        <p:nvPicPr>
          <p:cNvPr id="14" name="object 10" descr="1,619 3D Hospital Illustrations - Free in PNG, BLEND, GLTF - IconScout">
            <a:extLst>
              <a:ext uri="{FF2B5EF4-FFF2-40B4-BE49-F238E27FC236}">
                <a16:creationId xmlns:a16="http://schemas.microsoft.com/office/drawing/2014/main" id="{2FADDE58-136B-C153-2563-7FFA1F6717E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07144" y="860709"/>
            <a:ext cx="471677" cy="513522"/>
          </a:xfrm>
          <a:prstGeom prst="rect">
            <a:avLst/>
          </a:prstGeom>
        </p:spPr>
      </p:pic>
      <p:pic>
        <p:nvPicPr>
          <p:cNvPr id="15" name="object 11" descr="1,619 3D Hospital Illustrations - Free in PNG, BLEND, GLTF - IconScout">
            <a:extLst>
              <a:ext uri="{FF2B5EF4-FFF2-40B4-BE49-F238E27FC236}">
                <a16:creationId xmlns:a16="http://schemas.microsoft.com/office/drawing/2014/main" id="{0EA589DB-BFE1-B2D5-EC59-A5EFA8BD661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79868" y="857661"/>
            <a:ext cx="472439" cy="513522"/>
          </a:xfrm>
          <a:prstGeom prst="rect">
            <a:avLst/>
          </a:prstGeom>
        </p:spPr>
      </p:pic>
      <p:pic>
        <p:nvPicPr>
          <p:cNvPr id="16" name="object 12" descr="1,619 3D Hospital Illustrations - Free in PNG, BLEND, GLTF - IconScout">
            <a:extLst>
              <a:ext uri="{FF2B5EF4-FFF2-40B4-BE49-F238E27FC236}">
                <a16:creationId xmlns:a16="http://schemas.microsoft.com/office/drawing/2014/main" id="{E57CE132-5E01-4BF3-D446-39EEE38078B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3668" y="3350163"/>
            <a:ext cx="471677" cy="513522"/>
          </a:xfrm>
          <a:prstGeom prst="rect">
            <a:avLst/>
          </a:prstGeom>
        </p:spPr>
      </p:pic>
      <p:pic>
        <p:nvPicPr>
          <p:cNvPr id="17" name="object 13" descr="1,619 3D Hospital Illustrations - Free in PNG, BLEND, GLTF - IconScout">
            <a:extLst>
              <a:ext uri="{FF2B5EF4-FFF2-40B4-BE49-F238E27FC236}">
                <a16:creationId xmlns:a16="http://schemas.microsoft.com/office/drawing/2014/main" id="{C6EE05E3-C0DD-74A6-3962-356D76A3BF8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7457" y="2480721"/>
            <a:ext cx="472440" cy="513522"/>
          </a:xfrm>
          <a:prstGeom prst="rect">
            <a:avLst/>
          </a:prstGeom>
        </p:spPr>
      </p:pic>
      <p:sp>
        <p:nvSpPr>
          <p:cNvPr id="18" name="object 14">
            <a:extLst>
              <a:ext uri="{FF2B5EF4-FFF2-40B4-BE49-F238E27FC236}">
                <a16:creationId xmlns:a16="http://schemas.microsoft.com/office/drawing/2014/main" id="{4A822F30-F35E-9C53-409D-1D81CD9EFB8D}"/>
              </a:ext>
            </a:extLst>
          </p:cNvPr>
          <p:cNvSpPr txBox="1"/>
          <p:nvPr/>
        </p:nvSpPr>
        <p:spPr>
          <a:xfrm>
            <a:off x="1216451" y="3900582"/>
            <a:ext cx="730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APS</a:t>
            </a:r>
            <a:r>
              <a:rPr sz="9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Zapallar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E7E677CF-4315-2CCB-0CB2-863FA5BEBD5B}"/>
              </a:ext>
            </a:extLst>
          </p:cNvPr>
          <p:cNvSpPr txBox="1"/>
          <p:nvPr/>
        </p:nvSpPr>
        <p:spPr>
          <a:xfrm>
            <a:off x="1079292" y="3039521"/>
            <a:ext cx="7112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APS</a:t>
            </a:r>
            <a:r>
              <a:rPr sz="9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Papudo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01B0EF9D-D01A-08C4-31E0-01A719B0987C}"/>
              </a:ext>
            </a:extLst>
          </p:cNvPr>
          <p:cNvSpPr txBox="1"/>
          <p:nvPr/>
        </p:nvSpPr>
        <p:spPr>
          <a:xfrm>
            <a:off x="2678984" y="2313336"/>
            <a:ext cx="7626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APS</a:t>
            </a:r>
            <a:r>
              <a:rPr sz="9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9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Ligua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B41890BB-6D73-F9E7-B10D-3AA79571F217}"/>
              </a:ext>
            </a:extLst>
          </p:cNvPr>
          <p:cNvSpPr txBox="1"/>
          <p:nvPr/>
        </p:nvSpPr>
        <p:spPr>
          <a:xfrm>
            <a:off x="7007398" y="1389030"/>
            <a:ext cx="7112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APS</a:t>
            </a:r>
            <a:r>
              <a:rPr sz="9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Petorca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id="{744FFFCF-CF81-CFF2-0D5D-A782CE1C11C6}"/>
              </a:ext>
            </a:extLst>
          </p:cNvPr>
          <p:cNvSpPr txBox="1"/>
          <p:nvPr/>
        </p:nvSpPr>
        <p:spPr>
          <a:xfrm>
            <a:off x="5089697" y="1383442"/>
            <a:ext cx="7112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APS</a:t>
            </a:r>
            <a:r>
              <a:rPr sz="9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Cabildo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3" name="object 19">
            <a:extLst>
              <a:ext uri="{FF2B5EF4-FFF2-40B4-BE49-F238E27FC236}">
                <a16:creationId xmlns:a16="http://schemas.microsoft.com/office/drawing/2014/main" id="{72B8EC6E-7D1F-62A3-729C-DBAAE646E9A3}"/>
              </a:ext>
            </a:extLst>
          </p:cNvPr>
          <p:cNvGrpSpPr/>
          <p:nvPr/>
        </p:nvGrpSpPr>
        <p:grpSpPr>
          <a:xfrm>
            <a:off x="1961307" y="3519467"/>
            <a:ext cx="282575" cy="176530"/>
            <a:chOff x="1905889" y="3888625"/>
            <a:chExt cx="282575" cy="176530"/>
          </a:xfrm>
        </p:grpSpPr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CEB97DD3-5180-F718-9669-DBDE32C6CB67}"/>
                </a:ext>
              </a:extLst>
            </p:cNvPr>
            <p:cNvSpPr/>
            <p:nvPr/>
          </p:nvSpPr>
          <p:spPr>
            <a:xfrm>
              <a:off x="1918589" y="3901325"/>
              <a:ext cx="257175" cy="151130"/>
            </a:xfrm>
            <a:custGeom>
              <a:avLst/>
              <a:gdLst/>
              <a:ahLst/>
              <a:cxnLst/>
              <a:rect l="l" t="t" r="r" b="b"/>
              <a:pathLst>
                <a:path w="257175" h="151129">
                  <a:moveTo>
                    <a:pt x="165481" y="0"/>
                  </a:moveTo>
                  <a:lnTo>
                    <a:pt x="173609" y="37757"/>
                  </a:lnTo>
                  <a:lnTo>
                    <a:pt x="0" y="74815"/>
                  </a:lnTo>
                  <a:lnTo>
                    <a:pt x="16129" y="150355"/>
                  </a:lnTo>
                  <a:lnTo>
                    <a:pt x="189738" y="113296"/>
                  </a:lnTo>
                  <a:lnTo>
                    <a:pt x="197739" y="151066"/>
                  </a:lnTo>
                  <a:lnTo>
                    <a:pt x="257175" y="59397"/>
                  </a:lnTo>
                  <a:lnTo>
                    <a:pt x="165481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770A94FD-76F9-93A6-A93E-186ADD7B2789}"/>
                </a:ext>
              </a:extLst>
            </p:cNvPr>
            <p:cNvSpPr/>
            <p:nvPr/>
          </p:nvSpPr>
          <p:spPr>
            <a:xfrm>
              <a:off x="1918589" y="3901325"/>
              <a:ext cx="257175" cy="151130"/>
            </a:xfrm>
            <a:custGeom>
              <a:avLst/>
              <a:gdLst/>
              <a:ahLst/>
              <a:cxnLst/>
              <a:rect l="l" t="t" r="r" b="b"/>
              <a:pathLst>
                <a:path w="257175" h="151129">
                  <a:moveTo>
                    <a:pt x="0" y="74815"/>
                  </a:moveTo>
                  <a:lnTo>
                    <a:pt x="173609" y="37757"/>
                  </a:lnTo>
                  <a:lnTo>
                    <a:pt x="165481" y="0"/>
                  </a:lnTo>
                  <a:lnTo>
                    <a:pt x="257175" y="59397"/>
                  </a:lnTo>
                  <a:lnTo>
                    <a:pt x="197739" y="151066"/>
                  </a:lnTo>
                  <a:lnTo>
                    <a:pt x="189738" y="113296"/>
                  </a:lnTo>
                  <a:lnTo>
                    <a:pt x="16129" y="150355"/>
                  </a:lnTo>
                  <a:lnTo>
                    <a:pt x="0" y="74815"/>
                  </a:lnTo>
                  <a:close/>
                </a:path>
              </a:pathLst>
            </a:custGeom>
            <a:ln w="25399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2">
            <a:extLst>
              <a:ext uri="{FF2B5EF4-FFF2-40B4-BE49-F238E27FC236}">
                <a16:creationId xmlns:a16="http://schemas.microsoft.com/office/drawing/2014/main" id="{B7C4C0C0-0628-5131-14CC-622681F1F9D8}"/>
              </a:ext>
            </a:extLst>
          </p:cNvPr>
          <p:cNvGrpSpPr/>
          <p:nvPr/>
        </p:nvGrpSpPr>
        <p:grpSpPr>
          <a:xfrm>
            <a:off x="1790872" y="2886613"/>
            <a:ext cx="283210" cy="178435"/>
            <a:chOff x="1735454" y="3255771"/>
            <a:chExt cx="283210" cy="178435"/>
          </a:xfrm>
        </p:grpSpPr>
        <p:sp>
          <p:nvSpPr>
            <p:cNvPr id="27" name="object 23">
              <a:extLst>
                <a:ext uri="{FF2B5EF4-FFF2-40B4-BE49-F238E27FC236}">
                  <a16:creationId xmlns:a16="http://schemas.microsoft.com/office/drawing/2014/main" id="{3D9A3559-A455-366F-0C03-5462838A5393}"/>
                </a:ext>
              </a:extLst>
            </p:cNvPr>
            <p:cNvSpPr/>
            <p:nvPr/>
          </p:nvSpPr>
          <p:spPr>
            <a:xfrm>
              <a:off x="1748154" y="3268471"/>
              <a:ext cx="257810" cy="153035"/>
            </a:xfrm>
            <a:custGeom>
              <a:avLst/>
              <a:gdLst/>
              <a:ahLst/>
              <a:cxnLst/>
              <a:rect l="l" t="t" r="r" b="b"/>
              <a:pathLst>
                <a:path w="257810" h="153035">
                  <a:moveTo>
                    <a:pt x="193674" y="0"/>
                  </a:moveTo>
                  <a:lnTo>
                    <a:pt x="187451" y="38099"/>
                  </a:lnTo>
                  <a:lnTo>
                    <a:pt x="12318" y="9905"/>
                  </a:lnTo>
                  <a:lnTo>
                    <a:pt x="0" y="86232"/>
                  </a:lnTo>
                  <a:lnTo>
                    <a:pt x="175260" y="114426"/>
                  </a:lnTo>
                  <a:lnTo>
                    <a:pt x="169036" y="152526"/>
                  </a:lnTo>
                  <a:lnTo>
                    <a:pt x="257555" y="88645"/>
                  </a:lnTo>
                  <a:lnTo>
                    <a:pt x="193674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4">
              <a:extLst>
                <a:ext uri="{FF2B5EF4-FFF2-40B4-BE49-F238E27FC236}">
                  <a16:creationId xmlns:a16="http://schemas.microsoft.com/office/drawing/2014/main" id="{F8EAFDF5-7E24-52A0-72C4-DEC1ADFA288B}"/>
                </a:ext>
              </a:extLst>
            </p:cNvPr>
            <p:cNvSpPr/>
            <p:nvPr/>
          </p:nvSpPr>
          <p:spPr>
            <a:xfrm>
              <a:off x="1748154" y="3268471"/>
              <a:ext cx="257810" cy="153035"/>
            </a:xfrm>
            <a:custGeom>
              <a:avLst/>
              <a:gdLst/>
              <a:ahLst/>
              <a:cxnLst/>
              <a:rect l="l" t="t" r="r" b="b"/>
              <a:pathLst>
                <a:path w="257810" h="153035">
                  <a:moveTo>
                    <a:pt x="12318" y="9905"/>
                  </a:moveTo>
                  <a:lnTo>
                    <a:pt x="187451" y="38099"/>
                  </a:lnTo>
                  <a:lnTo>
                    <a:pt x="193674" y="0"/>
                  </a:lnTo>
                  <a:lnTo>
                    <a:pt x="257555" y="88645"/>
                  </a:lnTo>
                  <a:lnTo>
                    <a:pt x="169036" y="152526"/>
                  </a:lnTo>
                  <a:lnTo>
                    <a:pt x="175260" y="114426"/>
                  </a:lnTo>
                  <a:lnTo>
                    <a:pt x="0" y="86232"/>
                  </a:lnTo>
                  <a:lnTo>
                    <a:pt x="12318" y="9905"/>
                  </a:lnTo>
                  <a:close/>
                </a:path>
              </a:pathLst>
            </a:custGeom>
            <a:ln w="25400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5">
            <a:extLst>
              <a:ext uri="{FF2B5EF4-FFF2-40B4-BE49-F238E27FC236}">
                <a16:creationId xmlns:a16="http://schemas.microsoft.com/office/drawing/2014/main" id="{A7A78287-A51D-64DE-DEC2-65476A47CA24}"/>
              </a:ext>
            </a:extLst>
          </p:cNvPr>
          <p:cNvGrpSpPr/>
          <p:nvPr/>
        </p:nvGrpSpPr>
        <p:grpSpPr>
          <a:xfrm>
            <a:off x="2823001" y="2478436"/>
            <a:ext cx="180340" cy="280035"/>
            <a:chOff x="2767583" y="2847594"/>
            <a:chExt cx="180340" cy="280035"/>
          </a:xfrm>
        </p:grpSpPr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255E6526-E8B6-F995-74FC-BBFDEB80E587}"/>
                </a:ext>
              </a:extLst>
            </p:cNvPr>
            <p:cNvSpPr/>
            <p:nvPr/>
          </p:nvSpPr>
          <p:spPr>
            <a:xfrm>
              <a:off x="2780156" y="2860167"/>
              <a:ext cx="154940" cy="254635"/>
            </a:xfrm>
            <a:custGeom>
              <a:avLst/>
              <a:gdLst/>
              <a:ahLst/>
              <a:cxnLst/>
              <a:rect l="l" t="t" r="r" b="b"/>
              <a:pathLst>
                <a:path w="154939" h="254635">
                  <a:moveTo>
                    <a:pt x="115950" y="0"/>
                  </a:moveTo>
                  <a:lnTo>
                    <a:pt x="38607" y="0"/>
                  </a:lnTo>
                  <a:lnTo>
                    <a:pt x="38607" y="177165"/>
                  </a:lnTo>
                  <a:lnTo>
                    <a:pt x="0" y="177165"/>
                  </a:lnTo>
                  <a:lnTo>
                    <a:pt x="77342" y="254508"/>
                  </a:lnTo>
                  <a:lnTo>
                    <a:pt x="154685" y="177165"/>
                  </a:lnTo>
                  <a:lnTo>
                    <a:pt x="115950" y="177165"/>
                  </a:lnTo>
                  <a:lnTo>
                    <a:pt x="115950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7">
              <a:extLst>
                <a:ext uri="{FF2B5EF4-FFF2-40B4-BE49-F238E27FC236}">
                  <a16:creationId xmlns:a16="http://schemas.microsoft.com/office/drawing/2014/main" id="{61F46F66-7B3F-31CF-A8F2-5D7B5C446165}"/>
                </a:ext>
              </a:extLst>
            </p:cNvPr>
            <p:cNvSpPr/>
            <p:nvPr/>
          </p:nvSpPr>
          <p:spPr>
            <a:xfrm>
              <a:off x="2780156" y="2860167"/>
              <a:ext cx="154940" cy="254635"/>
            </a:xfrm>
            <a:custGeom>
              <a:avLst/>
              <a:gdLst/>
              <a:ahLst/>
              <a:cxnLst/>
              <a:rect l="l" t="t" r="r" b="b"/>
              <a:pathLst>
                <a:path w="154939" h="254635">
                  <a:moveTo>
                    <a:pt x="115950" y="0"/>
                  </a:moveTo>
                  <a:lnTo>
                    <a:pt x="115950" y="177165"/>
                  </a:lnTo>
                  <a:lnTo>
                    <a:pt x="154685" y="177165"/>
                  </a:lnTo>
                  <a:lnTo>
                    <a:pt x="77342" y="254508"/>
                  </a:lnTo>
                  <a:lnTo>
                    <a:pt x="0" y="177165"/>
                  </a:lnTo>
                  <a:lnTo>
                    <a:pt x="38607" y="177165"/>
                  </a:lnTo>
                  <a:lnTo>
                    <a:pt x="38607" y="0"/>
                  </a:lnTo>
                  <a:lnTo>
                    <a:pt x="115950" y="0"/>
                  </a:lnTo>
                  <a:close/>
                </a:path>
              </a:pathLst>
            </a:custGeom>
            <a:ln w="25146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28">
            <a:extLst>
              <a:ext uri="{FF2B5EF4-FFF2-40B4-BE49-F238E27FC236}">
                <a16:creationId xmlns:a16="http://schemas.microsoft.com/office/drawing/2014/main" id="{555E5891-189A-7685-0439-1084CE3799CC}"/>
              </a:ext>
            </a:extLst>
          </p:cNvPr>
          <p:cNvSpPr txBox="1"/>
          <p:nvPr/>
        </p:nvSpPr>
        <p:spPr>
          <a:xfrm>
            <a:off x="2506263" y="3762406"/>
            <a:ext cx="8121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-635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Hospital </a:t>
            </a: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Provincial</a:t>
            </a:r>
            <a:r>
              <a:rPr sz="9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006FC0"/>
                </a:solidFill>
                <a:latin typeface="Arial"/>
                <a:cs typeface="Arial"/>
              </a:rPr>
              <a:t>San </a:t>
            </a: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Agustín</a:t>
            </a:r>
            <a:r>
              <a:rPr sz="9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9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006FC0"/>
                </a:solidFill>
                <a:latin typeface="Arial"/>
                <a:cs typeface="Arial"/>
              </a:rPr>
              <a:t>La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Ligua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3" name="object 29">
            <a:extLst>
              <a:ext uri="{FF2B5EF4-FFF2-40B4-BE49-F238E27FC236}">
                <a16:creationId xmlns:a16="http://schemas.microsoft.com/office/drawing/2014/main" id="{8C65F126-8C80-EEA5-355A-4835DC64E4B0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55048" y="1572164"/>
            <a:ext cx="127000" cy="242697"/>
          </a:xfrm>
          <a:prstGeom prst="rect">
            <a:avLst/>
          </a:prstGeom>
        </p:spPr>
      </p:pic>
      <p:grpSp>
        <p:nvGrpSpPr>
          <p:cNvPr id="34" name="object 30">
            <a:extLst>
              <a:ext uri="{FF2B5EF4-FFF2-40B4-BE49-F238E27FC236}">
                <a16:creationId xmlns:a16="http://schemas.microsoft.com/office/drawing/2014/main" id="{474AF7AB-1C13-EC19-119B-1C97A17039AF}"/>
              </a:ext>
            </a:extLst>
          </p:cNvPr>
          <p:cNvGrpSpPr/>
          <p:nvPr/>
        </p:nvGrpSpPr>
        <p:grpSpPr>
          <a:xfrm>
            <a:off x="4615733" y="3357021"/>
            <a:ext cx="613410" cy="600710"/>
            <a:chOff x="4560315" y="3726179"/>
            <a:chExt cx="613410" cy="600710"/>
          </a:xfrm>
        </p:grpSpPr>
        <p:sp>
          <p:nvSpPr>
            <p:cNvPr id="35" name="object 31">
              <a:extLst>
                <a:ext uri="{FF2B5EF4-FFF2-40B4-BE49-F238E27FC236}">
                  <a16:creationId xmlns:a16="http://schemas.microsoft.com/office/drawing/2014/main" id="{3AA0450A-C1FD-E88D-3B28-52FB8EE5ADC0}"/>
                </a:ext>
              </a:extLst>
            </p:cNvPr>
            <p:cNvSpPr/>
            <p:nvPr/>
          </p:nvSpPr>
          <p:spPr>
            <a:xfrm>
              <a:off x="4645532" y="3738752"/>
              <a:ext cx="515620" cy="231140"/>
            </a:xfrm>
            <a:custGeom>
              <a:avLst/>
              <a:gdLst/>
              <a:ahLst/>
              <a:cxnLst/>
              <a:rect l="l" t="t" r="r" b="b"/>
              <a:pathLst>
                <a:path w="515620" h="231139">
                  <a:moveTo>
                    <a:pt x="399669" y="0"/>
                  </a:moveTo>
                  <a:lnTo>
                    <a:pt x="399669" y="57785"/>
                  </a:lnTo>
                  <a:lnTo>
                    <a:pt x="0" y="57785"/>
                  </a:lnTo>
                  <a:lnTo>
                    <a:pt x="0" y="173164"/>
                  </a:lnTo>
                  <a:lnTo>
                    <a:pt x="399669" y="173164"/>
                  </a:lnTo>
                  <a:lnTo>
                    <a:pt x="399669" y="230886"/>
                  </a:lnTo>
                  <a:lnTo>
                    <a:pt x="515112" y="115443"/>
                  </a:lnTo>
                  <a:lnTo>
                    <a:pt x="399669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2">
              <a:extLst>
                <a:ext uri="{FF2B5EF4-FFF2-40B4-BE49-F238E27FC236}">
                  <a16:creationId xmlns:a16="http://schemas.microsoft.com/office/drawing/2014/main" id="{10C0CAF3-1C1A-77A5-A685-0E8997D0B291}"/>
                </a:ext>
              </a:extLst>
            </p:cNvPr>
            <p:cNvSpPr/>
            <p:nvPr/>
          </p:nvSpPr>
          <p:spPr>
            <a:xfrm>
              <a:off x="4645532" y="3738752"/>
              <a:ext cx="515620" cy="231140"/>
            </a:xfrm>
            <a:custGeom>
              <a:avLst/>
              <a:gdLst/>
              <a:ahLst/>
              <a:cxnLst/>
              <a:rect l="l" t="t" r="r" b="b"/>
              <a:pathLst>
                <a:path w="515620" h="231139">
                  <a:moveTo>
                    <a:pt x="0" y="57785"/>
                  </a:moveTo>
                  <a:lnTo>
                    <a:pt x="399669" y="57785"/>
                  </a:lnTo>
                  <a:lnTo>
                    <a:pt x="399669" y="0"/>
                  </a:lnTo>
                  <a:lnTo>
                    <a:pt x="515112" y="115443"/>
                  </a:lnTo>
                  <a:lnTo>
                    <a:pt x="399669" y="230886"/>
                  </a:lnTo>
                  <a:lnTo>
                    <a:pt x="399669" y="173164"/>
                  </a:lnTo>
                  <a:lnTo>
                    <a:pt x="0" y="173164"/>
                  </a:lnTo>
                  <a:lnTo>
                    <a:pt x="0" y="57785"/>
                  </a:lnTo>
                  <a:close/>
                </a:path>
              </a:pathLst>
            </a:custGeom>
            <a:ln w="25146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3" descr="Respuesta">
              <a:extLst>
                <a:ext uri="{FF2B5EF4-FFF2-40B4-BE49-F238E27FC236}">
                  <a16:creationId xmlns:a16="http://schemas.microsoft.com/office/drawing/2014/main" id="{E87F0E39-EBE8-2DE8-1D96-E3195DACAC5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60315" y="3997255"/>
              <a:ext cx="612724" cy="329457"/>
            </a:xfrm>
            <a:prstGeom prst="rect">
              <a:avLst/>
            </a:prstGeom>
          </p:spPr>
        </p:pic>
      </p:grpSp>
      <p:grpSp>
        <p:nvGrpSpPr>
          <p:cNvPr id="38" name="object 34">
            <a:extLst>
              <a:ext uri="{FF2B5EF4-FFF2-40B4-BE49-F238E27FC236}">
                <a16:creationId xmlns:a16="http://schemas.microsoft.com/office/drawing/2014/main" id="{8736D8DA-8CB8-003A-0EB2-4735BE50976A}"/>
              </a:ext>
            </a:extLst>
          </p:cNvPr>
          <p:cNvGrpSpPr/>
          <p:nvPr/>
        </p:nvGrpSpPr>
        <p:grpSpPr>
          <a:xfrm>
            <a:off x="4642403" y="2641389"/>
            <a:ext cx="631825" cy="619760"/>
            <a:chOff x="4586985" y="3010547"/>
            <a:chExt cx="631825" cy="619760"/>
          </a:xfrm>
        </p:grpSpPr>
        <p:sp>
          <p:nvSpPr>
            <p:cNvPr id="39" name="object 35">
              <a:extLst>
                <a:ext uri="{FF2B5EF4-FFF2-40B4-BE49-F238E27FC236}">
                  <a16:creationId xmlns:a16="http://schemas.microsoft.com/office/drawing/2014/main" id="{B1593B2F-002F-1D69-DA8E-EC8571A88684}"/>
                </a:ext>
              </a:extLst>
            </p:cNvPr>
            <p:cNvSpPr/>
            <p:nvPr/>
          </p:nvSpPr>
          <p:spPr>
            <a:xfrm>
              <a:off x="4609718" y="3386708"/>
              <a:ext cx="515620" cy="231140"/>
            </a:xfrm>
            <a:custGeom>
              <a:avLst/>
              <a:gdLst/>
              <a:ahLst/>
              <a:cxnLst/>
              <a:rect l="l" t="t" r="r" b="b"/>
              <a:pathLst>
                <a:path w="515620" h="231139">
                  <a:moveTo>
                    <a:pt x="115443" y="0"/>
                  </a:moveTo>
                  <a:lnTo>
                    <a:pt x="0" y="115443"/>
                  </a:lnTo>
                  <a:lnTo>
                    <a:pt x="115443" y="230886"/>
                  </a:lnTo>
                  <a:lnTo>
                    <a:pt x="115443" y="173101"/>
                  </a:lnTo>
                  <a:lnTo>
                    <a:pt x="515112" y="173101"/>
                  </a:lnTo>
                  <a:lnTo>
                    <a:pt x="515112" y="57658"/>
                  </a:lnTo>
                  <a:lnTo>
                    <a:pt x="115443" y="57658"/>
                  </a:lnTo>
                  <a:lnTo>
                    <a:pt x="115443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74C3BABE-9257-C2AA-30B9-345EF85B8E99}"/>
                </a:ext>
              </a:extLst>
            </p:cNvPr>
            <p:cNvSpPr/>
            <p:nvPr/>
          </p:nvSpPr>
          <p:spPr>
            <a:xfrm>
              <a:off x="4609718" y="3386708"/>
              <a:ext cx="515620" cy="231140"/>
            </a:xfrm>
            <a:custGeom>
              <a:avLst/>
              <a:gdLst/>
              <a:ahLst/>
              <a:cxnLst/>
              <a:rect l="l" t="t" r="r" b="b"/>
              <a:pathLst>
                <a:path w="515620" h="231139">
                  <a:moveTo>
                    <a:pt x="515112" y="173101"/>
                  </a:moveTo>
                  <a:lnTo>
                    <a:pt x="115443" y="173101"/>
                  </a:lnTo>
                  <a:lnTo>
                    <a:pt x="115443" y="230886"/>
                  </a:lnTo>
                  <a:lnTo>
                    <a:pt x="0" y="115443"/>
                  </a:lnTo>
                  <a:lnTo>
                    <a:pt x="115443" y="0"/>
                  </a:lnTo>
                  <a:lnTo>
                    <a:pt x="115443" y="57658"/>
                  </a:lnTo>
                  <a:lnTo>
                    <a:pt x="515112" y="57658"/>
                  </a:lnTo>
                  <a:lnTo>
                    <a:pt x="515112" y="173101"/>
                  </a:lnTo>
                  <a:close/>
                </a:path>
              </a:pathLst>
            </a:custGeom>
            <a:ln w="25146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37">
              <a:extLst>
                <a:ext uri="{FF2B5EF4-FFF2-40B4-BE49-F238E27FC236}">
                  <a16:creationId xmlns:a16="http://schemas.microsoft.com/office/drawing/2014/main" id="{3D1A4391-0A5B-F66F-95E8-027A171421B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86985" y="3010547"/>
              <a:ext cx="631299" cy="332727"/>
            </a:xfrm>
            <a:prstGeom prst="rect">
              <a:avLst/>
            </a:prstGeom>
          </p:spPr>
        </p:pic>
      </p:grpSp>
      <p:grpSp>
        <p:nvGrpSpPr>
          <p:cNvPr id="42" name="object 38">
            <a:extLst>
              <a:ext uri="{FF2B5EF4-FFF2-40B4-BE49-F238E27FC236}">
                <a16:creationId xmlns:a16="http://schemas.microsoft.com/office/drawing/2014/main" id="{A6E4A6A3-DB53-D31D-E482-9171555CF9D9}"/>
              </a:ext>
            </a:extLst>
          </p:cNvPr>
          <p:cNvGrpSpPr/>
          <p:nvPr/>
        </p:nvGrpSpPr>
        <p:grpSpPr>
          <a:xfrm>
            <a:off x="6153703" y="2459005"/>
            <a:ext cx="342900" cy="283845"/>
            <a:chOff x="6098285" y="2828163"/>
            <a:chExt cx="342900" cy="283845"/>
          </a:xfrm>
        </p:grpSpPr>
        <p:sp>
          <p:nvSpPr>
            <p:cNvPr id="43" name="object 39">
              <a:extLst>
                <a:ext uri="{FF2B5EF4-FFF2-40B4-BE49-F238E27FC236}">
                  <a16:creationId xmlns:a16="http://schemas.microsoft.com/office/drawing/2014/main" id="{70FCD70C-A5E5-6011-EED1-55BBD3883F54}"/>
                </a:ext>
              </a:extLst>
            </p:cNvPr>
            <p:cNvSpPr/>
            <p:nvPr/>
          </p:nvSpPr>
          <p:spPr>
            <a:xfrm>
              <a:off x="6110985" y="2840863"/>
              <a:ext cx="317500" cy="258445"/>
            </a:xfrm>
            <a:custGeom>
              <a:avLst/>
              <a:gdLst/>
              <a:ahLst/>
              <a:cxnLst/>
              <a:rect l="l" t="t" r="r" b="b"/>
              <a:pathLst>
                <a:path w="317500" h="258444">
                  <a:moveTo>
                    <a:pt x="43814" y="0"/>
                  </a:moveTo>
                  <a:lnTo>
                    <a:pt x="0" y="61722"/>
                  </a:lnTo>
                  <a:lnTo>
                    <a:pt x="233552" y="227203"/>
                  </a:lnTo>
                  <a:lnTo>
                    <a:pt x="211708" y="258064"/>
                  </a:lnTo>
                  <a:lnTo>
                    <a:pt x="317245" y="240157"/>
                  </a:lnTo>
                  <a:lnTo>
                    <a:pt x="299211" y="134620"/>
                  </a:lnTo>
                  <a:lnTo>
                    <a:pt x="277367" y="165481"/>
                  </a:lnTo>
                  <a:lnTo>
                    <a:pt x="43814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0">
              <a:extLst>
                <a:ext uri="{FF2B5EF4-FFF2-40B4-BE49-F238E27FC236}">
                  <a16:creationId xmlns:a16="http://schemas.microsoft.com/office/drawing/2014/main" id="{D149EF2C-41F7-0315-273A-0F0506D2DC37}"/>
                </a:ext>
              </a:extLst>
            </p:cNvPr>
            <p:cNvSpPr/>
            <p:nvPr/>
          </p:nvSpPr>
          <p:spPr>
            <a:xfrm>
              <a:off x="6110985" y="2840863"/>
              <a:ext cx="317500" cy="258445"/>
            </a:xfrm>
            <a:custGeom>
              <a:avLst/>
              <a:gdLst/>
              <a:ahLst/>
              <a:cxnLst/>
              <a:rect l="l" t="t" r="r" b="b"/>
              <a:pathLst>
                <a:path w="317500" h="258444">
                  <a:moveTo>
                    <a:pt x="43814" y="0"/>
                  </a:moveTo>
                  <a:lnTo>
                    <a:pt x="277367" y="165481"/>
                  </a:lnTo>
                  <a:lnTo>
                    <a:pt x="299211" y="134620"/>
                  </a:lnTo>
                  <a:lnTo>
                    <a:pt x="317245" y="240157"/>
                  </a:lnTo>
                  <a:lnTo>
                    <a:pt x="211708" y="258064"/>
                  </a:lnTo>
                  <a:lnTo>
                    <a:pt x="233552" y="227203"/>
                  </a:lnTo>
                  <a:lnTo>
                    <a:pt x="0" y="61722"/>
                  </a:lnTo>
                  <a:lnTo>
                    <a:pt x="43814" y="0"/>
                  </a:lnTo>
                  <a:close/>
                </a:path>
              </a:pathLst>
            </a:custGeom>
            <a:ln w="25400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1">
            <a:extLst>
              <a:ext uri="{FF2B5EF4-FFF2-40B4-BE49-F238E27FC236}">
                <a16:creationId xmlns:a16="http://schemas.microsoft.com/office/drawing/2014/main" id="{BD904900-93A9-DB8F-05CC-F91380A7C685}"/>
              </a:ext>
            </a:extLst>
          </p:cNvPr>
          <p:cNvGrpSpPr/>
          <p:nvPr/>
        </p:nvGrpSpPr>
        <p:grpSpPr>
          <a:xfrm>
            <a:off x="7565816" y="2503327"/>
            <a:ext cx="179705" cy="281940"/>
            <a:chOff x="7510398" y="2872485"/>
            <a:chExt cx="179705" cy="281940"/>
          </a:xfrm>
        </p:grpSpPr>
        <p:sp>
          <p:nvSpPr>
            <p:cNvPr id="46" name="object 42">
              <a:extLst>
                <a:ext uri="{FF2B5EF4-FFF2-40B4-BE49-F238E27FC236}">
                  <a16:creationId xmlns:a16="http://schemas.microsoft.com/office/drawing/2014/main" id="{498B8BA5-F6E0-F8CD-E875-8D7FAE2A9EC7}"/>
                </a:ext>
              </a:extLst>
            </p:cNvPr>
            <p:cNvSpPr/>
            <p:nvPr/>
          </p:nvSpPr>
          <p:spPr>
            <a:xfrm>
              <a:off x="7523098" y="2885185"/>
              <a:ext cx="154305" cy="256540"/>
            </a:xfrm>
            <a:custGeom>
              <a:avLst/>
              <a:gdLst/>
              <a:ahLst/>
              <a:cxnLst/>
              <a:rect l="l" t="t" r="r" b="b"/>
              <a:pathLst>
                <a:path w="154304" h="256539">
                  <a:moveTo>
                    <a:pt x="105536" y="0"/>
                  </a:moveTo>
                  <a:lnTo>
                    <a:pt x="28320" y="4445"/>
                  </a:lnTo>
                  <a:lnTo>
                    <a:pt x="38480" y="181610"/>
                  </a:lnTo>
                  <a:lnTo>
                    <a:pt x="0" y="183769"/>
                  </a:lnTo>
                  <a:lnTo>
                    <a:pt x="81533" y="256540"/>
                  </a:lnTo>
                  <a:lnTo>
                    <a:pt x="154177" y="175006"/>
                  </a:lnTo>
                  <a:lnTo>
                    <a:pt x="115696" y="177165"/>
                  </a:lnTo>
                  <a:lnTo>
                    <a:pt x="105536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3">
              <a:extLst>
                <a:ext uri="{FF2B5EF4-FFF2-40B4-BE49-F238E27FC236}">
                  <a16:creationId xmlns:a16="http://schemas.microsoft.com/office/drawing/2014/main" id="{B574FB6E-9D10-41C7-AC9C-3D66363E78A8}"/>
                </a:ext>
              </a:extLst>
            </p:cNvPr>
            <p:cNvSpPr/>
            <p:nvPr/>
          </p:nvSpPr>
          <p:spPr>
            <a:xfrm>
              <a:off x="7523098" y="2885185"/>
              <a:ext cx="154305" cy="256540"/>
            </a:xfrm>
            <a:custGeom>
              <a:avLst/>
              <a:gdLst/>
              <a:ahLst/>
              <a:cxnLst/>
              <a:rect l="l" t="t" r="r" b="b"/>
              <a:pathLst>
                <a:path w="154304" h="256539">
                  <a:moveTo>
                    <a:pt x="105536" y="0"/>
                  </a:moveTo>
                  <a:lnTo>
                    <a:pt x="115696" y="177165"/>
                  </a:lnTo>
                  <a:lnTo>
                    <a:pt x="154177" y="175006"/>
                  </a:lnTo>
                  <a:lnTo>
                    <a:pt x="81533" y="256540"/>
                  </a:lnTo>
                  <a:lnTo>
                    <a:pt x="0" y="183769"/>
                  </a:lnTo>
                  <a:lnTo>
                    <a:pt x="38480" y="181610"/>
                  </a:lnTo>
                  <a:lnTo>
                    <a:pt x="28320" y="4445"/>
                  </a:lnTo>
                  <a:lnTo>
                    <a:pt x="105536" y="0"/>
                  </a:lnTo>
                  <a:close/>
                </a:path>
              </a:pathLst>
            </a:custGeom>
            <a:ln w="25400">
              <a:solidFill>
                <a:srgbClr val="2D5F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4">
            <a:extLst>
              <a:ext uri="{FF2B5EF4-FFF2-40B4-BE49-F238E27FC236}">
                <a16:creationId xmlns:a16="http://schemas.microsoft.com/office/drawing/2014/main" id="{3D29A5A2-A9CA-7998-63C1-26BCD0AC7945}"/>
              </a:ext>
            </a:extLst>
          </p:cNvPr>
          <p:cNvSpPr txBox="1"/>
          <p:nvPr/>
        </p:nvSpPr>
        <p:spPr>
          <a:xfrm>
            <a:off x="6606586" y="3879245"/>
            <a:ext cx="2139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Hospital</a:t>
            </a:r>
            <a:r>
              <a:rPr sz="9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Biprovincial</a:t>
            </a:r>
            <a:r>
              <a:rPr sz="9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Quillota</a:t>
            </a:r>
            <a:r>
              <a:rPr sz="9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-</a:t>
            </a:r>
            <a:r>
              <a:rPr sz="9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Petorca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5">
            <a:extLst>
              <a:ext uri="{FF2B5EF4-FFF2-40B4-BE49-F238E27FC236}">
                <a16:creationId xmlns:a16="http://schemas.microsoft.com/office/drawing/2014/main" id="{8A6C55CF-BCAC-3A74-DC57-3A852AF74544}"/>
              </a:ext>
            </a:extLst>
          </p:cNvPr>
          <p:cNvSpPr txBox="1"/>
          <p:nvPr/>
        </p:nvSpPr>
        <p:spPr>
          <a:xfrm>
            <a:off x="4302044" y="2007519"/>
            <a:ext cx="9277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Hospital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Cabildo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46">
            <a:extLst>
              <a:ext uri="{FF2B5EF4-FFF2-40B4-BE49-F238E27FC236}">
                <a16:creationId xmlns:a16="http://schemas.microsoft.com/office/drawing/2014/main" id="{C5E47641-0082-8ED3-9D4F-F813341615FC}"/>
              </a:ext>
            </a:extLst>
          </p:cNvPr>
          <p:cNvSpPr txBox="1"/>
          <p:nvPr/>
        </p:nvSpPr>
        <p:spPr>
          <a:xfrm>
            <a:off x="8111789" y="2000153"/>
            <a:ext cx="927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6FC0"/>
                </a:solidFill>
                <a:latin typeface="Arial"/>
                <a:cs typeface="Arial"/>
              </a:rPr>
              <a:t>Hospital </a:t>
            </a:r>
            <a:r>
              <a:rPr sz="900" b="1" spc="-10" dirty="0">
                <a:solidFill>
                  <a:srgbClr val="006FC0"/>
                </a:solidFill>
                <a:latin typeface="Arial"/>
                <a:cs typeface="Arial"/>
              </a:rPr>
              <a:t>Petorca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2C95BEFA-15B6-8534-80B5-9F87972D1BDD}"/>
              </a:ext>
            </a:extLst>
          </p:cNvPr>
          <p:cNvSpPr txBox="1"/>
          <p:nvPr/>
        </p:nvSpPr>
        <p:spPr>
          <a:xfrm>
            <a:off x="630843" y="161721"/>
            <a:ext cx="4641272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ES" sz="2800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</a:t>
            </a:r>
            <a:r>
              <a:rPr lang="es-ES" sz="2800" spc="-20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Salud</a:t>
            </a:r>
            <a:r>
              <a:rPr lang="es-ES" sz="2800" spc="-40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Provincia</a:t>
            </a:r>
            <a:r>
              <a:rPr lang="es-ES" sz="2800" spc="-35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ES" sz="2800" spc="-15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spc="-10" dirty="0">
                <a:solidFill>
                  <a:srgbClr val="0A45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Petorca</a:t>
            </a:r>
            <a:endParaRPr lang="es-CL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E61B8B3-26AB-C719-4FF4-D40CA5578D70}"/>
              </a:ext>
            </a:extLst>
          </p:cNvPr>
          <p:cNvSpPr txBox="1"/>
          <p:nvPr/>
        </p:nvSpPr>
        <p:spPr>
          <a:xfrm>
            <a:off x="6662846" y="4112631"/>
            <a:ext cx="2139950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1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Provincia de Quillota  1113,2 km2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Provincia de Petorca 4588,9 km2</a:t>
            </a:r>
            <a:endParaRPr kumimoji="0" lang="es-CL" sz="11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443761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54;p13" descr="Google Shape;54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226" y="-42551"/>
            <a:ext cx="9338225" cy="5252177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Google Shape;56;p13"/>
          <p:cNvSpPr/>
          <p:nvPr/>
        </p:nvSpPr>
        <p:spPr>
          <a:xfrm flipH="1">
            <a:off x="4317679" y="-54300"/>
            <a:ext cx="5387401" cy="525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090" y="0"/>
                </a:lnTo>
                <a:cubicBezTo>
                  <a:pt x="20029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152B73"/>
              </a:gs>
              <a:gs pos="100000">
                <a:srgbClr val="002239"/>
              </a:gs>
            </a:gsLst>
            <a:lin ang="5400011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3" name="Google Shape;57;p13"/>
          <p:cNvSpPr txBox="1"/>
          <p:nvPr/>
        </p:nvSpPr>
        <p:spPr>
          <a:xfrm>
            <a:off x="4559851" y="1405197"/>
            <a:ext cx="4459265" cy="741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lnSpc>
                <a:spcPct val="80000"/>
              </a:lnSpc>
              <a:defRPr sz="36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Desafíos</a:t>
            </a:r>
          </a:p>
        </p:txBody>
      </p:sp>
      <p:pic>
        <p:nvPicPr>
          <p:cNvPr id="145" name="color2_GOB_sl.pngGoogle Shape;59;p13" descr="color2_GOB_sl.pngGoogle Shape;59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20" y="3436111"/>
            <a:ext cx="1263727" cy="1258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174" y="167264"/>
            <a:ext cx="149603" cy="929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5D78BA8-BD47-2F14-391C-EE3FA544FA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9" y="1839224"/>
            <a:ext cx="3155029" cy="11866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E3DC3-A7A2-9841-D1DB-55E3A1E82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822272FE-26BA-F5CA-CA97-91AB777B29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1" name="fgj.png" descr="fgj.png">
              <a:extLst>
                <a:ext uri="{FF2B5EF4-FFF2-40B4-BE49-F238E27FC236}">
                  <a16:creationId xmlns:a16="http://schemas.microsoft.com/office/drawing/2014/main" id="{AB01D9F7-2466-DBAB-A38F-F7B3CD81235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3D73C506-562E-216A-1CE9-B9406ADAD3A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7FD39B1B-DAC7-9D3B-087A-0A1D39AA863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A1EF67D2-569F-4927-A2E1-0B273E404E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F1055856-C10B-B426-219D-44C71E3B6C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1253" y="43577"/>
            <a:ext cx="7381493" cy="604892"/>
          </a:xfrm>
          <a:prstGeom prst="rect">
            <a:avLst/>
          </a:prstGeom>
        </p:spPr>
        <p:txBody>
          <a:bodyPr vert="horz" wrap="square" lIns="0" tIns="172322" rIns="0" bIns="0" rtlCol="0">
            <a:spAutoFit/>
          </a:bodyPr>
          <a:lstStyle/>
          <a:p>
            <a:pPr marL="193802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sz="2800" spc="-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800" dirty="0">
                <a:solidFill>
                  <a:schemeClr val="accent1">
                    <a:lumMod val="50000"/>
                  </a:schemeClr>
                </a:solidFill>
              </a:rPr>
              <a:t>de</a:t>
            </a:r>
            <a:r>
              <a:rPr sz="2800" spc="-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sz="2800" spc="-10" dirty="0">
                <a:solidFill>
                  <a:schemeClr val="accent1">
                    <a:lumMod val="50000"/>
                  </a:schemeClr>
                </a:solidFill>
              </a:rPr>
              <a:t>Cataratas</a:t>
            </a:r>
            <a:endParaRPr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C09C1549-F78F-33B1-F825-677A368B882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131" y="669299"/>
            <a:ext cx="1873329" cy="1169152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31AFAFD9-FAED-1AFD-78F1-DADBEA64465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59879" y="1381082"/>
            <a:ext cx="2045730" cy="1250872"/>
          </a:xfrm>
          <a:prstGeom prst="rect">
            <a:avLst/>
          </a:prstGeom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AFF66890-4BA3-40B6-2686-9CAD16F97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776653"/>
              </p:ext>
            </p:extLst>
          </p:nvPr>
        </p:nvGraphicFramePr>
        <p:xfrm>
          <a:off x="4432579" y="1171886"/>
          <a:ext cx="2164776" cy="744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1592">
                  <a:extLst>
                    <a:ext uri="{9D8B030D-6E8A-4147-A177-3AD203B41FA5}">
                      <a16:colId xmlns:a16="http://schemas.microsoft.com/office/drawing/2014/main" val="3808034211"/>
                    </a:ext>
                  </a:extLst>
                </a:gridCol>
                <a:gridCol w="721592">
                  <a:extLst>
                    <a:ext uri="{9D8B030D-6E8A-4147-A177-3AD203B41FA5}">
                      <a16:colId xmlns:a16="http://schemas.microsoft.com/office/drawing/2014/main" val="1872061236"/>
                    </a:ext>
                  </a:extLst>
                </a:gridCol>
                <a:gridCol w="721592">
                  <a:extLst>
                    <a:ext uri="{9D8B030D-6E8A-4147-A177-3AD203B41FA5}">
                      <a16:colId xmlns:a16="http://schemas.microsoft.com/office/drawing/2014/main" val="2188028982"/>
                    </a:ext>
                  </a:extLst>
                </a:gridCol>
              </a:tblGrid>
              <a:tr h="396476">
                <a:tc>
                  <a:txBody>
                    <a:bodyPr/>
                    <a:lstStyle/>
                    <a:p>
                      <a:r>
                        <a:rPr lang="es-ES" b="1" dirty="0"/>
                        <a:t>2024</a:t>
                      </a:r>
                      <a:endParaRPr lang="es-C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2025</a:t>
                      </a:r>
                      <a:endParaRPr lang="es-C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2026</a:t>
                      </a:r>
                      <a:endParaRPr lang="es-CL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373604"/>
                  </a:ext>
                </a:extLst>
              </a:tr>
              <a:tr h="347784">
                <a:tc>
                  <a:txBody>
                    <a:bodyPr/>
                    <a:lstStyle/>
                    <a:p>
                      <a:r>
                        <a:rPr lang="es-ES" b="1" dirty="0"/>
                        <a:t>10</a:t>
                      </a:r>
                      <a:endParaRPr lang="es-C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890</a:t>
                      </a:r>
                      <a:endParaRPr lang="es-C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/>
                        <a:t>750</a:t>
                      </a:r>
                      <a:endParaRPr lang="es-CL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933819"/>
                  </a:ext>
                </a:extLst>
              </a:tr>
            </a:tbl>
          </a:graphicData>
        </a:graphic>
      </p:graphicFrame>
      <p:pic>
        <p:nvPicPr>
          <p:cNvPr id="24" name="Imagen 23">
            <a:extLst>
              <a:ext uri="{FF2B5EF4-FFF2-40B4-BE49-F238E27FC236}">
                <a16:creationId xmlns:a16="http://schemas.microsoft.com/office/drawing/2014/main" id="{C7086EF8-154F-64F5-5822-1D50B31561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736"/>
          <a:stretch>
            <a:fillRect/>
          </a:stretch>
        </p:blipFill>
        <p:spPr>
          <a:xfrm>
            <a:off x="6023084" y="2399988"/>
            <a:ext cx="2050160" cy="2097206"/>
          </a:xfrm>
          <a:prstGeom prst="rect">
            <a:avLst/>
          </a:prstGeom>
        </p:spPr>
      </p:pic>
      <p:pic>
        <p:nvPicPr>
          <p:cNvPr id="28" name="object 6" descr="Resultado de imagen para DIBUJO DE UNA NUBE DE TEXTO">
            <a:extLst>
              <a:ext uri="{FF2B5EF4-FFF2-40B4-BE49-F238E27FC236}">
                <a16:creationId xmlns:a16="http://schemas.microsoft.com/office/drawing/2014/main" id="{F2D0BF7A-0E78-266C-122F-B2B3C0375B9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5131" y="2677578"/>
            <a:ext cx="3018282" cy="1863089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0095396D-E9BB-AFDB-0F75-9FACA3F45684}"/>
              </a:ext>
            </a:extLst>
          </p:cNvPr>
          <p:cNvSpPr txBox="1"/>
          <p:nvPr/>
        </p:nvSpPr>
        <p:spPr>
          <a:xfrm>
            <a:off x="1804653" y="3186680"/>
            <a:ext cx="2045730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-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</a:rPr>
              <a:t>1.650 cataratas</a:t>
            </a:r>
            <a:endParaRPr kumimoji="0" lang="es-CL" sz="16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587927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7DEDB-384D-9013-774C-5583E00E2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353423B6-36EA-E5A1-5E03-A209DE8C1D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48" name="fgj.png" descr="fgj.png">
              <a:extLst>
                <a:ext uri="{FF2B5EF4-FFF2-40B4-BE49-F238E27FC236}">
                  <a16:creationId xmlns:a16="http://schemas.microsoft.com/office/drawing/2014/main" id="{DC8E69B7-0E42-40E3-742F-3ED059EFE4B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F45E32D-A2FF-C4D7-D0D6-EE457C745DC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00F353EA-2AD1-C993-0CD4-CECF43BD361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FB621D5C-A023-20C9-6DA6-0DF5B2A9BC3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152" name="Google Shape;101;p18">
            <a:extLst>
              <a:ext uri="{FF2B5EF4-FFF2-40B4-BE49-F238E27FC236}">
                <a16:creationId xmlns:a16="http://schemas.microsoft.com/office/drawing/2014/main" id="{421DE0C9-B740-8842-0F2E-0409DA59F333}"/>
              </a:ext>
            </a:extLst>
          </p:cNvPr>
          <p:cNvSpPr txBox="1"/>
          <p:nvPr/>
        </p:nvSpPr>
        <p:spPr>
          <a:xfrm>
            <a:off x="662947" y="527266"/>
            <a:ext cx="7818101" cy="38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75" tIns="34275" rIns="34275" bIns="34275">
            <a:noAutofit/>
          </a:bodyPr>
          <a:lstStyle>
            <a:lvl1pPr>
              <a:lnSpc>
                <a:spcPct val="90000"/>
              </a:lnSpc>
              <a:defRPr sz="2100" b="1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sz="2800" dirty="0">
                <a:latin typeface="+mj-lt"/>
              </a:rPr>
              <a:t>Diálisis</a:t>
            </a:r>
            <a:endParaRPr sz="2800" dirty="0">
              <a:latin typeface="+mj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5B9743-A3F5-5A83-81F2-4412614D7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869" y="2549551"/>
            <a:ext cx="2966777" cy="22250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7EE0E13-1F19-02C3-4D09-3E9C150F36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3567" y="413254"/>
            <a:ext cx="4414007" cy="2482879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F7341DF4-DC33-5E4E-565A-81E3E0ECB959}"/>
              </a:ext>
            </a:extLst>
          </p:cNvPr>
          <p:cNvSpPr txBox="1"/>
          <p:nvPr/>
        </p:nvSpPr>
        <p:spPr>
          <a:xfrm>
            <a:off x="662947" y="1132853"/>
            <a:ext cx="3690620" cy="125624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es-ES" sz="2000" dirty="0">
                <a:solidFill>
                  <a:srgbClr val="1F487C"/>
                </a:solidFill>
                <a:latin typeface="Arial"/>
                <a:cs typeface="Arial"/>
              </a:rPr>
              <a:t>-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31</a:t>
            </a:r>
            <a:r>
              <a:rPr sz="2000" spc="-6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1600" spc="-6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Mayo</a:t>
            </a:r>
            <a:r>
              <a:rPr sz="1600" spc="-5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2024</a:t>
            </a:r>
            <a:r>
              <a:rPr sz="1600" spc="-6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primera</a:t>
            </a:r>
            <a:r>
              <a:rPr sz="1600" spc="-5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F487C"/>
                </a:solidFill>
                <a:latin typeface="Arial"/>
                <a:cs typeface="Arial"/>
              </a:rPr>
              <a:t>piedra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es-ES" sz="1600" dirty="0">
                <a:solidFill>
                  <a:srgbClr val="1F487C"/>
                </a:solidFill>
                <a:latin typeface="Arial"/>
                <a:cs typeface="Arial"/>
              </a:rPr>
              <a:t>-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Monto:</a:t>
            </a:r>
            <a:r>
              <a:rPr sz="16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M$</a:t>
            </a:r>
            <a:r>
              <a:rPr sz="1600" spc="-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F487C"/>
                </a:solidFill>
                <a:latin typeface="Arial"/>
                <a:cs typeface="Arial"/>
              </a:rPr>
              <a:t>3.763.756</a:t>
            </a:r>
            <a:endParaRPr sz="1600" dirty="0">
              <a:latin typeface="Arial"/>
              <a:cs typeface="Arial"/>
            </a:endParaRPr>
          </a:p>
          <a:p>
            <a:pPr marL="12700" marR="73660">
              <a:lnSpc>
                <a:spcPct val="120000"/>
              </a:lnSpc>
            </a:pPr>
            <a:r>
              <a:rPr lang="es-ES" sz="1600" dirty="0">
                <a:solidFill>
                  <a:srgbClr val="1F487C"/>
                </a:solidFill>
                <a:latin typeface="Arial"/>
                <a:cs typeface="Arial"/>
              </a:rPr>
              <a:t>-</a:t>
            </a:r>
            <a:r>
              <a:rPr sz="1600" dirty="0" err="1">
                <a:solidFill>
                  <a:srgbClr val="1F487C"/>
                </a:solidFill>
                <a:latin typeface="Arial"/>
                <a:cs typeface="Arial"/>
              </a:rPr>
              <a:t>Plazo</a:t>
            </a:r>
            <a:r>
              <a:rPr sz="1600" spc="-5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1600" spc="-6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ejecución:</a:t>
            </a:r>
            <a:r>
              <a:rPr sz="1600" spc="-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600</a:t>
            </a:r>
            <a:r>
              <a:rPr sz="1600" spc="-6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1F487C"/>
                </a:solidFill>
                <a:latin typeface="Arial"/>
                <a:cs typeface="Arial"/>
              </a:rPr>
              <a:t>Días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685</a:t>
            </a:r>
            <a:r>
              <a:rPr sz="1600" spc="-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m2</a:t>
            </a:r>
            <a:r>
              <a:rPr sz="1600" spc="-5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de</a:t>
            </a:r>
            <a:r>
              <a:rPr sz="1600" spc="-4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87C"/>
                </a:solidFill>
                <a:latin typeface="Arial"/>
                <a:cs typeface="Arial"/>
              </a:rPr>
              <a:t>superficie</a:t>
            </a:r>
            <a:r>
              <a:rPr sz="1600" spc="-4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F487C"/>
                </a:solidFill>
                <a:latin typeface="Arial"/>
                <a:cs typeface="Arial"/>
              </a:rPr>
              <a:t>construida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6C4521B-7ACD-F328-66E4-07AF678ECB77}"/>
              </a:ext>
            </a:extLst>
          </p:cNvPr>
          <p:cNvSpPr/>
          <p:nvPr/>
        </p:nvSpPr>
        <p:spPr>
          <a:xfrm>
            <a:off x="5642341" y="3303298"/>
            <a:ext cx="1438680" cy="1014946"/>
          </a:xfrm>
          <a:prstGeom prst="ellipse">
            <a:avLst/>
          </a:prstGeom>
          <a:solidFill>
            <a:srgbClr val="4285F4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DE2392A-B9E5-B0C5-AC44-1262BA9BB6E7}"/>
              </a:ext>
            </a:extLst>
          </p:cNvPr>
          <p:cNvSpPr txBox="1"/>
          <p:nvPr/>
        </p:nvSpPr>
        <p:spPr>
          <a:xfrm>
            <a:off x="5943597" y="3595327"/>
            <a:ext cx="1070344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chemeClr val="bg1"/>
                </a:solidFill>
              </a:rPr>
              <a:t>99,80% a dic 2025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283902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07A63-F420-B4A6-D410-73424EB4B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8EC51D11-4885-8388-CC9B-BFC19EB2554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48" name="fgj.png" descr="fgj.png">
              <a:extLst>
                <a:ext uri="{FF2B5EF4-FFF2-40B4-BE49-F238E27FC236}">
                  <a16:creationId xmlns:a16="http://schemas.microsoft.com/office/drawing/2014/main" id="{E61E1105-74C3-27E1-31EE-06EA75DA17B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E7FE510B-C80C-5B64-1B97-AC143F5F0BE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21DD42E9-A8F9-A940-3C63-9775D9768B9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204120FB-ECEB-E7FE-98F3-53BA0D4414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5" name="object 3">
            <a:extLst>
              <a:ext uri="{FF2B5EF4-FFF2-40B4-BE49-F238E27FC236}">
                <a16:creationId xmlns:a16="http://schemas.microsoft.com/office/drawing/2014/main" id="{957B9D2E-BCC5-9CD2-B45B-0EBA54E67C79}"/>
              </a:ext>
            </a:extLst>
          </p:cNvPr>
          <p:cNvSpPr txBox="1"/>
          <p:nvPr/>
        </p:nvSpPr>
        <p:spPr>
          <a:xfrm>
            <a:off x="774192" y="1355180"/>
            <a:ext cx="3517900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3525">
              <a:lnSpc>
                <a:spcPct val="100000"/>
              </a:lnSpc>
              <a:spcBef>
                <a:spcPts val="100"/>
              </a:spcBef>
            </a:pPr>
            <a:r>
              <a:rPr sz="2400" dirty="0" err="1">
                <a:solidFill>
                  <a:srgbClr val="003399"/>
                </a:solidFill>
                <a:latin typeface="Arial"/>
                <a:cs typeface="Arial"/>
              </a:rPr>
              <a:t>Habilitación</a:t>
            </a:r>
            <a:r>
              <a:rPr sz="2400" spc="-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de</a:t>
            </a:r>
            <a:r>
              <a:rPr sz="2400" spc="-9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3399"/>
                </a:solidFill>
                <a:latin typeface="Arial"/>
                <a:cs typeface="Arial"/>
              </a:rPr>
              <a:t>Sala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Monto:</a:t>
            </a:r>
            <a:r>
              <a:rPr sz="2400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$154</a:t>
            </a:r>
            <a:r>
              <a:rPr sz="2400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3399"/>
                </a:solidFill>
                <a:latin typeface="Arial"/>
                <a:cs typeface="Arial"/>
              </a:rPr>
              <a:t>MM.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Financiamiento</a:t>
            </a:r>
            <a:r>
              <a:rPr sz="24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de</a:t>
            </a:r>
            <a:r>
              <a:rPr sz="24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equipo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Monto:</a:t>
            </a:r>
            <a:r>
              <a:rPr sz="2400" spc="-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$</a:t>
            </a:r>
            <a:r>
              <a:rPr sz="2400" spc="-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353</a:t>
            </a:r>
            <a:r>
              <a:rPr sz="24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3399"/>
                </a:solidFill>
                <a:latin typeface="Arial"/>
                <a:cs typeface="Arial"/>
              </a:rPr>
              <a:t>MM.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EEAD6B9-D949-ED26-A232-A95600B23E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76" t="8215" r="7425" b="4145"/>
          <a:stretch>
            <a:fillRect/>
          </a:stretch>
        </p:blipFill>
        <p:spPr>
          <a:xfrm>
            <a:off x="4461162" y="1269561"/>
            <a:ext cx="4101787" cy="288867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0A5E139-5D6D-3758-533F-BEF1457A625D}"/>
              </a:ext>
            </a:extLst>
          </p:cNvPr>
          <p:cNvSpPr txBox="1"/>
          <p:nvPr/>
        </p:nvSpPr>
        <p:spPr>
          <a:xfrm>
            <a:off x="774192" y="297023"/>
            <a:ext cx="4641272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L" sz="2800" dirty="0">
                <a:solidFill>
                  <a:srgbClr val="003399"/>
                </a:solidFill>
                <a:latin typeface="Arial"/>
                <a:cs typeface="Arial"/>
              </a:rPr>
              <a:t>Prestación</a:t>
            </a:r>
            <a:r>
              <a:rPr lang="es-CL" sz="2800" spc="-1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lang="es-CL" sz="2800" spc="-10" dirty="0">
                <a:solidFill>
                  <a:srgbClr val="003399"/>
                </a:solidFill>
                <a:latin typeface="Arial"/>
                <a:cs typeface="Arial"/>
              </a:rPr>
              <a:t>Mamografía</a:t>
            </a:r>
            <a:endParaRPr lang="es-CL" sz="2800" dirty="0"/>
          </a:p>
        </p:txBody>
      </p:sp>
    </p:spTree>
    <p:extLst>
      <p:ext uri="{BB962C8B-B14F-4D97-AF65-F5344CB8AC3E}">
        <p14:creationId xmlns:p14="http://schemas.microsoft.com/office/powerpoint/2010/main" val="9715063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58454-D1AA-6820-F1FF-54A5A3775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78EFFA96-5AB7-F43F-DD9B-45ECB1CF72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3" name="fgj.png" descr="fgj.png">
              <a:extLst>
                <a:ext uri="{FF2B5EF4-FFF2-40B4-BE49-F238E27FC236}">
                  <a16:creationId xmlns:a16="http://schemas.microsoft.com/office/drawing/2014/main" id="{E381D6BE-7E54-B351-6B7A-743937C1D11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11C4263A-FD21-22FF-6B81-7D74206C057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A5547AFA-6DB7-F110-A61E-2BE82C059CC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8" name="Imagen 17">
                <a:extLst>
                  <a:ext uri="{FF2B5EF4-FFF2-40B4-BE49-F238E27FC236}">
                    <a16:creationId xmlns:a16="http://schemas.microsoft.com/office/drawing/2014/main" id="{D4ABEF1A-9535-A45D-4527-FAD52F11A3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04D55FDB-FE09-4B75-A2D4-E0F1BB3EAEDA}"/>
              </a:ext>
            </a:extLst>
          </p:cNvPr>
          <p:cNvSpPr txBox="1"/>
          <p:nvPr/>
        </p:nvSpPr>
        <p:spPr>
          <a:xfrm>
            <a:off x="1681386" y="230151"/>
            <a:ext cx="654965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Reposición Hospital Provincial San Agustín de La Ligua</a:t>
            </a:r>
            <a:endParaRPr kumimoji="0" lang="es-CL" sz="2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7BEF33B-0B3D-BE97-FFC0-5E5B2974E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157245"/>
              </p:ext>
            </p:extLst>
          </p:nvPr>
        </p:nvGraphicFramePr>
        <p:xfrm>
          <a:off x="4714279" y="807798"/>
          <a:ext cx="3520816" cy="6142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0408">
                  <a:extLst>
                    <a:ext uri="{9D8B030D-6E8A-4147-A177-3AD203B41FA5}">
                      <a16:colId xmlns:a16="http://schemas.microsoft.com/office/drawing/2014/main" val="231874529"/>
                    </a:ext>
                  </a:extLst>
                </a:gridCol>
                <a:gridCol w="1760408">
                  <a:extLst>
                    <a:ext uri="{9D8B030D-6E8A-4147-A177-3AD203B41FA5}">
                      <a16:colId xmlns:a16="http://schemas.microsoft.com/office/drawing/2014/main" val="4140110139"/>
                    </a:ext>
                  </a:extLst>
                </a:gridCol>
              </a:tblGrid>
              <a:tr h="270984">
                <a:tc>
                  <a:txBody>
                    <a:bodyPr/>
                    <a:lstStyle/>
                    <a:p>
                      <a:pPr algn="just"/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Monto total etapa EPH M$</a:t>
                      </a:r>
                      <a:endParaRPr lang="es-C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Monto 2026 M$</a:t>
                      </a:r>
                      <a:endParaRPr lang="es-C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53307"/>
                  </a:ext>
                </a:extLst>
              </a:tr>
              <a:tr h="343269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171.740</a:t>
                      </a:r>
                      <a:endParaRPr lang="es-C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38.070</a:t>
                      </a:r>
                      <a:endParaRPr lang="es-C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883734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07A460DE-9325-5254-D240-D651759576FD}"/>
              </a:ext>
            </a:extLst>
          </p:cNvPr>
          <p:cNvSpPr txBox="1"/>
          <p:nvPr/>
        </p:nvSpPr>
        <p:spPr>
          <a:xfrm>
            <a:off x="715416" y="991164"/>
            <a:ext cx="3714307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Financiamiento del ministerio de Salud, vía decreto nº44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DD1B86A-2F26-A51A-6E42-DB7CC7E5F275}"/>
              </a:ext>
            </a:extLst>
          </p:cNvPr>
          <p:cNvSpPr txBox="1"/>
          <p:nvPr/>
        </p:nvSpPr>
        <p:spPr>
          <a:xfrm>
            <a:off x="2250558" y="2419191"/>
            <a:ext cx="4642884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s-CL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F92AD8D-763E-5955-8F0F-214AC62EC2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603"/>
          <a:stretch>
            <a:fillRect/>
          </a:stretch>
        </p:blipFill>
        <p:spPr>
          <a:xfrm>
            <a:off x="1193220" y="1690266"/>
            <a:ext cx="6561970" cy="3202000"/>
          </a:xfrm>
          <a:prstGeom prst="rect">
            <a:avLst/>
          </a:prstGeom>
        </p:spPr>
      </p:pic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83BE0E0B-E4DD-AB56-05D1-D1D93F4210D6}"/>
              </a:ext>
            </a:extLst>
          </p:cNvPr>
          <p:cNvSpPr/>
          <p:nvPr/>
        </p:nvSpPr>
        <p:spPr>
          <a:xfrm>
            <a:off x="4241881" y="1020726"/>
            <a:ext cx="375684" cy="23785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C32273E-DCF0-D1F1-6155-BEC29F54AFD7}"/>
              </a:ext>
            </a:extLst>
          </p:cNvPr>
          <p:cNvSpPr txBox="1"/>
          <p:nvPr/>
        </p:nvSpPr>
        <p:spPr>
          <a:xfrm>
            <a:off x="7755190" y="1721101"/>
            <a:ext cx="966246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2025 40,568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8900311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4;p13" descr="Google Shape;54;p13">
            <a:extLst>
              <a:ext uri="{FF2B5EF4-FFF2-40B4-BE49-F238E27FC236}">
                <a16:creationId xmlns:a16="http://schemas.microsoft.com/office/drawing/2014/main" id="{9B069929-F6AC-3F4E-6592-A0CECBE43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226" y="-42551"/>
            <a:ext cx="9338225" cy="5252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8BAF985-D4C0-4085-8233-257E86D4E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371" y="1738062"/>
            <a:ext cx="4433258" cy="166737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051EF-619A-D21A-CAFF-5D3D46CEB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23290E51-3BED-9989-09A9-E206944A6D7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F9EF0A7A-EE3C-7F11-5B48-B5F63C332AD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2604A9B7-25CB-0493-70CF-4464B14E86E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7A451CE2-4845-D354-5D64-373173BA1E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85D752A5-562C-B7F1-89A3-47F0C3ED52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5D1310B-6F1E-E6FA-A84F-E82BC251C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707043"/>
              </p:ext>
            </p:extLst>
          </p:nvPr>
        </p:nvGraphicFramePr>
        <p:xfrm>
          <a:off x="4675909" y="661738"/>
          <a:ext cx="3055656" cy="1716844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  <a:tableStyleId>{5940675A-B579-460E-94D1-54222C63F5DA}</a:tableStyleId>
              </a:tblPr>
              <a:tblGrid>
                <a:gridCol w="763914">
                  <a:extLst>
                    <a:ext uri="{9D8B030D-6E8A-4147-A177-3AD203B41FA5}">
                      <a16:colId xmlns:a16="http://schemas.microsoft.com/office/drawing/2014/main" val="4206383632"/>
                    </a:ext>
                  </a:extLst>
                </a:gridCol>
                <a:gridCol w="763914">
                  <a:extLst>
                    <a:ext uri="{9D8B030D-6E8A-4147-A177-3AD203B41FA5}">
                      <a16:colId xmlns:a16="http://schemas.microsoft.com/office/drawing/2014/main" val="2386569528"/>
                    </a:ext>
                  </a:extLst>
                </a:gridCol>
                <a:gridCol w="763914">
                  <a:extLst>
                    <a:ext uri="{9D8B030D-6E8A-4147-A177-3AD203B41FA5}">
                      <a16:colId xmlns:a16="http://schemas.microsoft.com/office/drawing/2014/main" val="1307432455"/>
                    </a:ext>
                  </a:extLst>
                </a:gridCol>
                <a:gridCol w="763914">
                  <a:extLst>
                    <a:ext uri="{9D8B030D-6E8A-4147-A177-3AD203B41FA5}">
                      <a16:colId xmlns:a16="http://schemas.microsoft.com/office/drawing/2014/main" val="1215735131"/>
                    </a:ext>
                  </a:extLst>
                </a:gridCol>
              </a:tblGrid>
              <a:tr h="210656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POBLACIÓN BENEFICIARIA FONASA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009046"/>
                  </a:ext>
                </a:extLst>
              </a:tr>
              <a:tr h="2211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Año</a:t>
                      </a:r>
                      <a:endParaRPr lang="es-CL" sz="11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2023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2024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2025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9183083"/>
                  </a:ext>
                </a:extLst>
              </a:tr>
              <a:tr h="210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Cabildo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15.916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15.895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16.338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0648380"/>
                  </a:ext>
                </a:extLst>
              </a:tr>
              <a:tr h="210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Petorca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10.364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10.295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10.413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4803978"/>
                  </a:ext>
                </a:extLst>
              </a:tr>
              <a:tr h="210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Papudo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6.643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7.162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7.579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7761895"/>
                  </a:ext>
                </a:extLst>
              </a:tr>
              <a:tr h="210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Zapallar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9.329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9.752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10.270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76332272"/>
                  </a:ext>
                </a:extLst>
              </a:tr>
              <a:tr h="2211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La Ligua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37.153</a:t>
                      </a:r>
                      <a:endParaRPr lang="es-CL" sz="11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38.437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39.601</a:t>
                      </a:r>
                      <a:endParaRPr lang="es-CL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844851"/>
                  </a:ext>
                </a:extLst>
              </a:tr>
              <a:tr h="2211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Total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79.405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81.541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84.201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7485183"/>
                  </a:ext>
                </a:extLst>
              </a:tr>
            </a:tbl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747721E-302E-1F35-1134-B0B255109D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301458"/>
              </p:ext>
            </p:extLst>
          </p:nvPr>
        </p:nvGraphicFramePr>
        <p:xfrm>
          <a:off x="567315" y="882375"/>
          <a:ext cx="3863495" cy="2609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object 2" descr="Imagen relacionada">
            <a:extLst>
              <a:ext uri="{FF2B5EF4-FFF2-40B4-BE49-F238E27FC236}">
                <a16:creationId xmlns:a16="http://schemas.microsoft.com/office/drawing/2014/main" id="{D20D7DB8-C3F8-7CFA-655B-225AEF5B286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59826" y="2907261"/>
            <a:ext cx="3113532" cy="1976627"/>
          </a:xfrm>
          <a:prstGeom prst="rect">
            <a:avLst/>
          </a:prstGeom>
        </p:spPr>
      </p:pic>
      <p:grpSp>
        <p:nvGrpSpPr>
          <p:cNvPr id="6" name="object 9">
            <a:extLst>
              <a:ext uri="{FF2B5EF4-FFF2-40B4-BE49-F238E27FC236}">
                <a16:creationId xmlns:a16="http://schemas.microsoft.com/office/drawing/2014/main" id="{7EEE6CC9-A482-B26D-9728-6B5DBF4AAC28}"/>
              </a:ext>
            </a:extLst>
          </p:cNvPr>
          <p:cNvGrpSpPr/>
          <p:nvPr/>
        </p:nvGrpSpPr>
        <p:grpSpPr>
          <a:xfrm>
            <a:off x="6398433" y="2495921"/>
            <a:ext cx="725170" cy="572770"/>
            <a:chOff x="6512814" y="2761488"/>
            <a:chExt cx="725170" cy="572770"/>
          </a:xfrm>
        </p:grpSpPr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B577D49C-FB1A-AB6D-66FA-3B2F1D3D550C}"/>
                </a:ext>
              </a:extLst>
            </p:cNvPr>
            <p:cNvSpPr/>
            <p:nvPr/>
          </p:nvSpPr>
          <p:spPr>
            <a:xfrm>
              <a:off x="6525387" y="2774061"/>
              <a:ext cx="699770" cy="547370"/>
            </a:xfrm>
            <a:custGeom>
              <a:avLst/>
              <a:gdLst/>
              <a:ahLst/>
              <a:cxnLst/>
              <a:rect l="l" t="t" r="r" b="b"/>
              <a:pathLst>
                <a:path w="699770" h="547370">
                  <a:moveTo>
                    <a:pt x="349758" y="0"/>
                  </a:moveTo>
                  <a:lnTo>
                    <a:pt x="298073" y="2964"/>
                  </a:lnTo>
                  <a:lnTo>
                    <a:pt x="248742" y="11578"/>
                  </a:lnTo>
                  <a:lnTo>
                    <a:pt x="202308" y="25417"/>
                  </a:lnTo>
                  <a:lnTo>
                    <a:pt x="159310" y="44059"/>
                  </a:lnTo>
                  <a:lnTo>
                    <a:pt x="120290" y="67082"/>
                  </a:lnTo>
                  <a:lnTo>
                    <a:pt x="85789" y="94064"/>
                  </a:lnTo>
                  <a:lnTo>
                    <a:pt x="56347" y="124581"/>
                  </a:lnTo>
                  <a:lnTo>
                    <a:pt x="32507" y="158212"/>
                  </a:lnTo>
                  <a:lnTo>
                    <a:pt x="14808" y="194533"/>
                  </a:lnTo>
                  <a:lnTo>
                    <a:pt x="3792" y="233122"/>
                  </a:lnTo>
                  <a:lnTo>
                    <a:pt x="0" y="273557"/>
                  </a:lnTo>
                  <a:lnTo>
                    <a:pt x="3792" y="313993"/>
                  </a:lnTo>
                  <a:lnTo>
                    <a:pt x="14808" y="352582"/>
                  </a:lnTo>
                  <a:lnTo>
                    <a:pt x="32507" y="388903"/>
                  </a:lnTo>
                  <a:lnTo>
                    <a:pt x="56347" y="422534"/>
                  </a:lnTo>
                  <a:lnTo>
                    <a:pt x="85789" y="453051"/>
                  </a:lnTo>
                  <a:lnTo>
                    <a:pt x="120290" y="480033"/>
                  </a:lnTo>
                  <a:lnTo>
                    <a:pt x="159310" y="503056"/>
                  </a:lnTo>
                  <a:lnTo>
                    <a:pt x="202308" y="521698"/>
                  </a:lnTo>
                  <a:lnTo>
                    <a:pt x="248742" y="535537"/>
                  </a:lnTo>
                  <a:lnTo>
                    <a:pt x="298073" y="544151"/>
                  </a:lnTo>
                  <a:lnTo>
                    <a:pt x="349758" y="547115"/>
                  </a:lnTo>
                  <a:lnTo>
                    <a:pt x="401442" y="544151"/>
                  </a:lnTo>
                  <a:lnTo>
                    <a:pt x="450773" y="535537"/>
                  </a:lnTo>
                  <a:lnTo>
                    <a:pt x="497207" y="521698"/>
                  </a:lnTo>
                  <a:lnTo>
                    <a:pt x="540205" y="503056"/>
                  </a:lnTo>
                  <a:lnTo>
                    <a:pt x="579225" y="480033"/>
                  </a:lnTo>
                  <a:lnTo>
                    <a:pt x="613726" y="453051"/>
                  </a:lnTo>
                  <a:lnTo>
                    <a:pt x="643168" y="422534"/>
                  </a:lnTo>
                  <a:lnTo>
                    <a:pt x="667008" y="388903"/>
                  </a:lnTo>
                  <a:lnTo>
                    <a:pt x="684707" y="352582"/>
                  </a:lnTo>
                  <a:lnTo>
                    <a:pt x="695723" y="313993"/>
                  </a:lnTo>
                  <a:lnTo>
                    <a:pt x="699516" y="273557"/>
                  </a:lnTo>
                  <a:lnTo>
                    <a:pt x="695723" y="233122"/>
                  </a:lnTo>
                  <a:lnTo>
                    <a:pt x="684707" y="194533"/>
                  </a:lnTo>
                  <a:lnTo>
                    <a:pt x="667008" y="158212"/>
                  </a:lnTo>
                  <a:lnTo>
                    <a:pt x="643168" y="124581"/>
                  </a:lnTo>
                  <a:lnTo>
                    <a:pt x="613726" y="94064"/>
                  </a:lnTo>
                  <a:lnTo>
                    <a:pt x="579225" y="67082"/>
                  </a:lnTo>
                  <a:lnTo>
                    <a:pt x="540205" y="44059"/>
                  </a:lnTo>
                  <a:lnTo>
                    <a:pt x="497207" y="25417"/>
                  </a:lnTo>
                  <a:lnTo>
                    <a:pt x="450773" y="11578"/>
                  </a:lnTo>
                  <a:lnTo>
                    <a:pt x="401442" y="2964"/>
                  </a:lnTo>
                  <a:lnTo>
                    <a:pt x="349758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07BE57B3-6A9A-00C2-409A-C183D3BBDB9A}"/>
                </a:ext>
              </a:extLst>
            </p:cNvPr>
            <p:cNvSpPr/>
            <p:nvPr/>
          </p:nvSpPr>
          <p:spPr>
            <a:xfrm>
              <a:off x="6525387" y="2774061"/>
              <a:ext cx="699770" cy="547370"/>
            </a:xfrm>
            <a:custGeom>
              <a:avLst/>
              <a:gdLst/>
              <a:ahLst/>
              <a:cxnLst/>
              <a:rect l="l" t="t" r="r" b="b"/>
              <a:pathLst>
                <a:path w="699770" h="547370">
                  <a:moveTo>
                    <a:pt x="0" y="273557"/>
                  </a:moveTo>
                  <a:lnTo>
                    <a:pt x="3792" y="233122"/>
                  </a:lnTo>
                  <a:lnTo>
                    <a:pt x="14808" y="194533"/>
                  </a:lnTo>
                  <a:lnTo>
                    <a:pt x="32507" y="158212"/>
                  </a:lnTo>
                  <a:lnTo>
                    <a:pt x="56347" y="124581"/>
                  </a:lnTo>
                  <a:lnTo>
                    <a:pt x="85789" y="94064"/>
                  </a:lnTo>
                  <a:lnTo>
                    <a:pt x="120290" y="67082"/>
                  </a:lnTo>
                  <a:lnTo>
                    <a:pt x="159310" y="44059"/>
                  </a:lnTo>
                  <a:lnTo>
                    <a:pt x="202308" y="25417"/>
                  </a:lnTo>
                  <a:lnTo>
                    <a:pt x="248742" y="11578"/>
                  </a:lnTo>
                  <a:lnTo>
                    <a:pt x="298073" y="2964"/>
                  </a:lnTo>
                  <a:lnTo>
                    <a:pt x="349758" y="0"/>
                  </a:lnTo>
                  <a:lnTo>
                    <a:pt x="401442" y="2964"/>
                  </a:lnTo>
                  <a:lnTo>
                    <a:pt x="450773" y="11578"/>
                  </a:lnTo>
                  <a:lnTo>
                    <a:pt x="497207" y="25417"/>
                  </a:lnTo>
                  <a:lnTo>
                    <a:pt x="540205" y="44059"/>
                  </a:lnTo>
                  <a:lnTo>
                    <a:pt x="579225" y="67082"/>
                  </a:lnTo>
                  <a:lnTo>
                    <a:pt x="613726" y="94064"/>
                  </a:lnTo>
                  <a:lnTo>
                    <a:pt x="643168" y="124581"/>
                  </a:lnTo>
                  <a:lnTo>
                    <a:pt x="667008" y="158212"/>
                  </a:lnTo>
                  <a:lnTo>
                    <a:pt x="684707" y="194533"/>
                  </a:lnTo>
                  <a:lnTo>
                    <a:pt x="695723" y="233122"/>
                  </a:lnTo>
                  <a:lnTo>
                    <a:pt x="699516" y="273557"/>
                  </a:lnTo>
                  <a:lnTo>
                    <a:pt x="695723" y="313993"/>
                  </a:lnTo>
                  <a:lnTo>
                    <a:pt x="684707" y="352582"/>
                  </a:lnTo>
                  <a:lnTo>
                    <a:pt x="667008" y="388903"/>
                  </a:lnTo>
                  <a:lnTo>
                    <a:pt x="643168" y="422534"/>
                  </a:lnTo>
                  <a:lnTo>
                    <a:pt x="613726" y="453051"/>
                  </a:lnTo>
                  <a:lnTo>
                    <a:pt x="579225" y="480033"/>
                  </a:lnTo>
                  <a:lnTo>
                    <a:pt x="540205" y="503056"/>
                  </a:lnTo>
                  <a:lnTo>
                    <a:pt x="497207" y="521698"/>
                  </a:lnTo>
                  <a:lnTo>
                    <a:pt x="450773" y="535537"/>
                  </a:lnTo>
                  <a:lnTo>
                    <a:pt x="401442" y="544151"/>
                  </a:lnTo>
                  <a:lnTo>
                    <a:pt x="349758" y="547115"/>
                  </a:lnTo>
                  <a:lnTo>
                    <a:pt x="298073" y="544151"/>
                  </a:lnTo>
                  <a:lnTo>
                    <a:pt x="248742" y="535537"/>
                  </a:lnTo>
                  <a:lnTo>
                    <a:pt x="202308" y="521698"/>
                  </a:lnTo>
                  <a:lnTo>
                    <a:pt x="159310" y="503056"/>
                  </a:lnTo>
                  <a:lnTo>
                    <a:pt x="120290" y="480033"/>
                  </a:lnTo>
                  <a:lnTo>
                    <a:pt x="85789" y="453051"/>
                  </a:lnTo>
                  <a:lnTo>
                    <a:pt x="56347" y="422534"/>
                  </a:lnTo>
                  <a:lnTo>
                    <a:pt x="32507" y="388903"/>
                  </a:lnTo>
                  <a:lnTo>
                    <a:pt x="14808" y="352582"/>
                  </a:lnTo>
                  <a:lnTo>
                    <a:pt x="3792" y="313993"/>
                  </a:lnTo>
                  <a:lnTo>
                    <a:pt x="0" y="273557"/>
                  </a:lnTo>
                  <a:close/>
                </a:path>
              </a:pathLst>
            </a:custGeom>
            <a:ln w="25146">
              <a:solidFill>
                <a:srgbClr val="1535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2">
            <a:extLst>
              <a:ext uri="{FF2B5EF4-FFF2-40B4-BE49-F238E27FC236}">
                <a16:creationId xmlns:a16="http://schemas.microsoft.com/office/drawing/2014/main" id="{AF96F102-7A0F-B570-6B06-31EFD2149EA2}"/>
              </a:ext>
            </a:extLst>
          </p:cNvPr>
          <p:cNvSpPr txBox="1"/>
          <p:nvPr/>
        </p:nvSpPr>
        <p:spPr>
          <a:xfrm>
            <a:off x="6602572" y="2660067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51%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4" name="object 13">
            <a:extLst>
              <a:ext uri="{FF2B5EF4-FFF2-40B4-BE49-F238E27FC236}">
                <a16:creationId xmlns:a16="http://schemas.microsoft.com/office/drawing/2014/main" id="{36242AB1-7A65-6959-0121-C2A4588066D0}"/>
              </a:ext>
            </a:extLst>
          </p:cNvPr>
          <p:cNvGrpSpPr/>
          <p:nvPr/>
        </p:nvGrpSpPr>
        <p:grpSpPr>
          <a:xfrm>
            <a:off x="7482463" y="2477949"/>
            <a:ext cx="725805" cy="572770"/>
            <a:chOff x="7692390" y="2743200"/>
            <a:chExt cx="725805" cy="572770"/>
          </a:xfrm>
        </p:grpSpPr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10235FD4-6E28-6712-5F6A-F2720D87DB50}"/>
                </a:ext>
              </a:extLst>
            </p:cNvPr>
            <p:cNvSpPr/>
            <p:nvPr/>
          </p:nvSpPr>
          <p:spPr>
            <a:xfrm>
              <a:off x="7704963" y="2755773"/>
              <a:ext cx="700405" cy="547370"/>
            </a:xfrm>
            <a:custGeom>
              <a:avLst/>
              <a:gdLst/>
              <a:ahLst/>
              <a:cxnLst/>
              <a:rect l="l" t="t" r="r" b="b"/>
              <a:pathLst>
                <a:path w="700404" h="547370">
                  <a:moveTo>
                    <a:pt x="350139" y="0"/>
                  </a:moveTo>
                  <a:lnTo>
                    <a:pt x="298387" y="2964"/>
                  </a:lnTo>
                  <a:lnTo>
                    <a:pt x="248997" y="11578"/>
                  </a:lnTo>
                  <a:lnTo>
                    <a:pt x="202509" y="25417"/>
                  </a:lnTo>
                  <a:lnTo>
                    <a:pt x="159464" y="44059"/>
                  </a:lnTo>
                  <a:lnTo>
                    <a:pt x="120404" y="67082"/>
                  </a:lnTo>
                  <a:lnTo>
                    <a:pt x="85868" y="94064"/>
                  </a:lnTo>
                  <a:lnTo>
                    <a:pt x="56398" y="124581"/>
                  </a:lnTo>
                  <a:lnTo>
                    <a:pt x="32535" y="158212"/>
                  </a:lnTo>
                  <a:lnTo>
                    <a:pt x="14820" y="194533"/>
                  </a:lnTo>
                  <a:lnTo>
                    <a:pt x="3795" y="233122"/>
                  </a:lnTo>
                  <a:lnTo>
                    <a:pt x="0" y="273557"/>
                  </a:lnTo>
                  <a:lnTo>
                    <a:pt x="3795" y="313993"/>
                  </a:lnTo>
                  <a:lnTo>
                    <a:pt x="14820" y="352582"/>
                  </a:lnTo>
                  <a:lnTo>
                    <a:pt x="32535" y="388903"/>
                  </a:lnTo>
                  <a:lnTo>
                    <a:pt x="56398" y="422534"/>
                  </a:lnTo>
                  <a:lnTo>
                    <a:pt x="85868" y="453051"/>
                  </a:lnTo>
                  <a:lnTo>
                    <a:pt x="120404" y="480033"/>
                  </a:lnTo>
                  <a:lnTo>
                    <a:pt x="159464" y="503056"/>
                  </a:lnTo>
                  <a:lnTo>
                    <a:pt x="202509" y="521698"/>
                  </a:lnTo>
                  <a:lnTo>
                    <a:pt x="248997" y="535537"/>
                  </a:lnTo>
                  <a:lnTo>
                    <a:pt x="298387" y="544151"/>
                  </a:lnTo>
                  <a:lnTo>
                    <a:pt x="350139" y="547115"/>
                  </a:lnTo>
                  <a:lnTo>
                    <a:pt x="401890" y="544151"/>
                  </a:lnTo>
                  <a:lnTo>
                    <a:pt x="451280" y="535537"/>
                  </a:lnTo>
                  <a:lnTo>
                    <a:pt x="497768" y="521698"/>
                  </a:lnTo>
                  <a:lnTo>
                    <a:pt x="540813" y="503056"/>
                  </a:lnTo>
                  <a:lnTo>
                    <a:pt x="579873" y="480033"/>
                  </a:lnTo>
                  <a:lnTo>
                    <a:pt x="614409" y="453051"/>
                  </a:lnTo>
                  <a:lnTo>
                    <a:pt x="643879" y="422534"/>
                  </a:lnTo>
                  <a:lnTo>
                    <a:pt x="667742" y="388903"/>
                  </a:lnTo>
                  <a:lnTo>
                    <a:pt x="685457" y="352582"/>
                  </a:lnTo>
                  <a:lnTo>
                    <a:pt x="696482" y="313993"/>
                  </a:lnTo>
                  <a:lnTo>
                    <a:pt x="700278" y="273557"/>
                  </a:lnTo>
                  <a:lnTo>
                    <a:pt x="696482" y="233122"/>
                  </a:lnTo>
                  <a:lnTo>
                    <a:pt x="685457" y="194533"/>
                  </a:lnTo>
                  <a:lnTo>
                    <a:pt x="667742" y="158212"/>
                  </a:lnTo>
                  <a:lnTo>
                    <a:pt x="643879" y="124581"/>
                  </a:lnTo>
                  <a:lnTo>
                    <a:pt x="614409" y="94064"/>
                  </a:lnTo>
                  <a:lnTo>
                    <a:pt x="579873" y="67082"/>
                  </a:lnTo>
                  <a:lnTo>
                    <a:pt x="540813" y="44059"/>
                  </a:lnTo>
                  <a:lnTo>
                    <a:pt x="497768" y="25417"/>
                  </a:lnTo>
                  <a:lnTo>
                    <a:pt x="451280" y="11578"/>
                  </a:lnTo>
                  <a:lnTo>
                    <a:pt x="401890" y="2964"/>
                  </a:lnTo>
                  <a:lnTo>
                    <a:pt x="350139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BCA2FB0D-FCE6-76BA-7D42-17D634B6C04F}"/>
                </a:ext>
              </a:extLst>
            </p:cNvPr>
            <p:cNvSpPr/>
            <p:nvPr/>
          </p:nvSpPr>
          <p:spPr>
            <a:xfrm>
              <a:off x="7704963" y="2755773"/>
              <a:ext cx="700405" cy="547370"/>
            </a:xfrm>
            <a:custGeom>
              <a:avLst/>
              <a:gdLst/>
              <a:ahLst/>
              <a:cxnLst/>
              <a:rect l="l" t="t" r="r" b="b"/>
              <a:pathLst>
                <a:path w="700404" h="547370">
                  <a:moveTo>
                    <a:pt x="0" y="273557"/>
                  </a:moveTo>
                  <a:lnTo>
                    <a:pt x="3795" y="233122"/>
                  </a:lnTo>
                  <a:lnTo>
                    <a:pt x="14820" y="194533"/>
                  </a:lnTo>
                  <a:lnTo>
                    <a:pt x="32535" y="158212"/>
                  </a:lnTo>
                  <a:lnTo>
                    <a:pt x="56398" y="124581"/>
                  </a:lnTo>
                  <a:lnTo>
                    <a:pt x="85868" y="94064"/>
                  </a:lnTo>
                  <a:lnTo>
                    <a:pt x="120404" y="67082"/>
                  </a:lnTo>
                  <a:lnTo>
                    <a:pt x="159464" y="44059"/>
                  </a:lnTo>
                  <a:lnTo>
                    <a:pt x="202509" y="25417"/>
                  </a:lnTo>
                  <a:lnTo>
                    <a:pt x="248997" y="11578"/>
                  </a:lnTo>
                  <a:lnTo>
                    <a:pt x="298387" y="2964"/>
                  </a:lnTo>
                  <a:lnTo>
                    <a:pt x="350139" y="0"/>
                  </a:lnTo>
                  <a:lnTo>
                    <a:pt x="401890" y="2964"/>
                  </a:lnTo>
                  <a:lnTo>
                    <a:pt x="451280" y="11578"/>
                  </a:lnTo>
                  <a:lnTo>
                    <a:pt x="497768" y="25417"/>
                  </a:lnTo>
                  <a:lnTo>
                    <a:pt x="540813" y="44059"/>
                  </a:lnTo>
                  <a:lnTo>
                    <a:pt x="579873" y="67082"/>
                  </a:lnTo>
                  <a:lnTo>
                    <a:pt x="614409" y="94064"/>
                  </a:lnTo>
                  <a:lnTo>
                    <a:pt x="643879" y="124581"/>
                  </a:lnTo>
                  <a:lnTo>
                    <a:pt x="667742" y="158212"/>
                  </a:lnTo>
                  <a:lnTo>
                    <a:pt x="685457" y="194533"/>
                  </a:lnTo>
                  <a:lnTo>
                    <a:pt x="696482" y="233122"/>
                  </a:lnTo>
                  <a:lnTo>
                    <a:pt x="700278" y="273557"/>
                  </a:lnTo>
                  <a:lnTo>
                    <a:pt x="696482" y="313993"/>
                  </a:lnTo>
                  <a:lnTo>
                    <a:pt x="685457" y="352582"/>
                  </a:lnTo>
                  <a:lnTo>
                    <a:pt x="667742" y="388903"/>
                  </a:lnTo>
                  <a:lnTo>
                    <a:pt x="643879" y="422534"/>
                  </a:lnTo>
                  <a:lnTo>
                    <a:pt x="614409" y="453051"/>
                  </a:lnTo>
                  <a:lnTo>
                    <a:pt x="579873" y="480033"/>
                  </a:lnTo>
                  <a:lnTo>
                    <a:pt x="540813" y="503056"/>
                  </a:lnTo>
                  <a:lnTo>
                    <a:pt x="497768" y="521698"/>
                  </a:lnTo>
                  <a:lnTo>
                    <a:pt x="451280" y="535537"/>
                  </a:lnTo>
                  <a:lnTo>
                    <a:pt x="401890" y="544151"/>
                  </a:lnTo>
                  <a:lnTo>
                    <a:pt x="350139" y="547115"/>
                  </a:lnTo>
                  <a:lnTo>
                    <a:pt x="298387" y="544151"/>
                  </a:lnTo>
                  <a:lnTo>
                    <a:pt x="248997" y="535537"/>
                  </a:lnTo>
                  <a:lnTo>
                    <a:pt x="202509" y="521698"/>
                  </a:lnTo>
                  <a:lnTo>
                    <a:pt x="159464" y="503056"/>
                  </a:lnTo>
                  <a:lnTo>
                    <a:pt x="120404" y="480033"/>
                  </a:lnTo>
                  <a:lnTo>
                    <a:pt x="85868" y="453051"/>
                  </a:lnTo>
                  <a:lnTo>
                    <a:pt x="56398" y="422534"/>
                  </a:lnTo>
                  <a:lnTo>
                    <a:pt x="32535" y="388903"/>
                  </a:lnTo>
                  <a:lnTo>
                    <a:pt x="14820" y="352582"/>
                  </a:lnTo>
                  <a:lnTo>
                    <a:pt x="3795" y="313993"/>
                  </a:lnTo>
                  <a:lnTo>
                    <a:pt x="0" y="273557"/>
                  </a:lnTo>
                  <a:close/>
                </a:path>
              </a:pathLst>
            </a:custGeom>
            <a:ln w="25145">
              <a:solidFill>
                <a:srgbClr val="1535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6">
            <a:extLst>
              <a:ext uri="{FF2B5EF4-FFF2-40B4-BE49-F238E27FC236}">
                <a16:creationId xmlns:a16="http://schemas.microsoft.com/office/drawing/2014/main" id="{3FA51701-74B0-96C1-225F-3265B1A7DE52}"/>
              </a:ext>
            </a:extLst>
          </p:cNvPr>
          <p:cNvSpPr txBox="1"/>
          <p:nvPr/>
        </p:nvSpPr>
        <p:spPr>
          <a:xfrm>
            <a:off x="7749949" y="2672972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49%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DD1088C9-506B-7368-32FC-91CF6E08E67B}"/>
              </a:ext>
            </a:extLst>
          </p:cNvPr>
          <p:cNvSpPr txBox="1"/>
          <p:nvPr/>
        </p:nvSpPr>
        <p:spPr>
          <a:xfrm>
            <a:off x="8158925" y="1529322"/>
            <a:ext cx="47053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2.</a:t>
            </a:r>
            <a:r>
              <a:rPr lang="es-ES" sz="1400" spc="-10" dirty="0">
                <a:latin typeface="Arial"/>
                <a:cs typeface="Arial"/>
              </a:rPr>
              <a:t>660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2" name="object 13">
            <a:extLst>
              <a:ext uri="{FF2B5EF4-FFF2-40B4-BE49-F238E27FC236}">
                <a16:creationId xmlns:a16="http://schemas.microsoft.com/office/drawing/2014/main" id="{0F2DB08B-1EDF-5584-E75E-A0A437800895}"/>
              </a:ext>
            </a:extLst>
          </p:cNvPr>
          <p:cNvGrpSpPr/>
          <p:nvPr/>
        </p:nvGrpSpPr>
        <p:grpSpPr>
          <a:xfrm>
            <a:off x="8016117" y="803794"/>
            <a:ext cx="700405" cy="569572"/>
            <a:chOff x="7704963" y="2744672"/>
            <a:chExt cx="700405" cy="569572"/>
          </a:xfrm>
        </p:grpSpPr>
        <p:sp>
          <p:nvSpPr>
            <p:cNvPr id="23" name="object 14">
              <a:extLst>
                <a:ext uri="{FF2B5EF4-FFF2-40B4-BE49-F238E27FC236}">
                  <a16:creationId xmlns:a16="http://schemas.microsoft.com/office/drawing/2014/main" id="{66346773-C63E-C5E9-10C3-52DFF264BE02}"/>
                </a:ext>
              </a:extLst>
            </p:cNvPr>
            <p:cNvSpPr/>
            <p:nvPr/>
          </p:nvSpPr>
          <p:spPr>
            <a:xfrm>
              <a:off x="7704963" y="2744672"/>
              <a:ext cx="680101" cy="569572"/>
            </a:xfrm>
            <a:custGeom>
              <a:avLst/>
              <a:gdLst/>
              <a:ahLst/>
              <a:cxnLst/>
              <a:rect l="l" t="t" r="r" b="b"/>
              <a:pathLst>
                <a:path w="700404" h="547370">
                  <a:moveTo>
                    <a:pt x="350139" y="0"/>
                  </a:moveTo>
                  <a:lnTo>
                    <a:pt x="298387" y="2964"/>
                  </a:lnTo>
                  <a:lnTo>
                    <a:pt x="248997" y="11578"/>
                  </a:lnTo>
                  <a:lnTo>
                    <a:pt x="202509" y="25417"/>
                  </a:lnTo>
                  <a:lnTo>
                    <a:pt x="159464" y="44059"/>
                  </a:lnTo>
                  <a:lnTo>
                    <a:pt x="120404" y="67082"/>
                  </a:lnTo>
                  <a:lnTo>
                    <a:pt x="85868" y="94064"/>
                  </a:lnTo>
                  <a:lnTo>
                    <a:pt x="56398" y="124581"/>
                  </a:lnTo>
                  <a:lnTo>
                    <a:pt x="32535" y="158212"/>
                  </a:lnTo>
                  <a:lnTo>
                    <a:pt x="14820" y="194533"/>
                  </a:lnTo>
                  <a:lnTo>
                    <a:pt x="3795" y="233122"/>
                  </a:lnTo>
                  <a:lnTo>
                    <a:pt x="0" y="273557"/>
                  </a:lnTo>
                  <a:lnTo>
                    <a:pt x="3795" y="313993"/>
                  </a:lnTo>
                  <a:lnTo>
                    <a:pt x="14820" y="352582"/>
                  </a:lnTo>
                  <a:lnTo>
                    <a:pt x="32535" y="388903"/>
                  </a:lnTo>
                  <a:lnTo>
                    <a:pt x="56398" y="422534"/>
                  </a:lnTo>
                  <a:lnTo>
                    <a:pt x="85868" y="453051"/>
                  </a:lnTo>
                  <a:lnTo>
                    <a:pt x="120404" y="480033"/>
                  </a:lnTo>
                  <a:lnTo>
                    <a:pt x="159464" y="503056"/>
                  </a:lnTo>
                  <a:lnTo>
                    <a:pt x="202509" y="521698"/>
                  </a:lnTo>
                  <a:lnTo>
                    <a:pt x="248997" y="535537"/>
                  </a:lnTo>
                  <a:lnTo>
                    <a:pt x="298387" y="544151"/>
                  </a:lnTo>
                  <a:lnTo>
                    <a:pt x="350139" y="547115"/>
                  </a:lnTo>
                  <a:lnTo>
                    <a:pt x="401890" y="544151"/>
                  </a:lnTo>
                  <a:lnTo>
                    <a:pt x="451280" y="535537"/>
                  </a:lnTo>
                  <a:lnTo>
                    <a:pt x="497768" y="521698"/>
                  </a:lnTo>
                  <a:lnTo>
                    <a:pt x="540813" y="503056"/>
                  </a:lnTo>
                  <a:lnTo>
                    <a:pt x="579873" y="480033"/>
                  </a:lnTo>
                  <a:lnTo>
                    <a:pt x="614409" y="453051"/>
                  </a:lnTo>
                  <a:lnTo>
                    <a:pt x="643879" y="422534"/>
                  </a:lnTo>
                  <a:lnTo>
                    <a:pt x="667742" y="388903"/>
                  </a:lnTo>
                  <a:lnTo>
                    <a:pt x="685457" y="352582"/>
                  </a:lnTo>
                  <a:lnTo>
                    <a:pt x="696482" y="313993"/>
                  </a:lnTo>
                  <a:lnTo>
                    <a:pt x="700278" y="273557"/>
                  </a:lnTo>
                  <a:lnTo>
                    <a:pt x="696482" y="233122"/>
                  </a:lnTo>
                  <a:lnTo>
                    <a:pt x="685457" y="194533"/>
                  </a:lnTo>
                  <a:lnTo>
                    <a:pt x="667742" y="158212"/>
                  </a:lnTo>
                  <a:lnTo>
                    <a:pt x="643879" y="124581"/>
                  </a:lnTo>
                  <a:lnTo>
                    <a:pt x="614409" y="94064"/>
                  </a:lnTo>
                  <a:lnTo>
                    <a:pt x="579873" y="67082"/>
                  </a:lnTo>
                  <a:lnTo>
                    <a:pt x="540813" y="44059"/>
                  </a:lnTo>
                  <a:lnTo>
                    <a:pt x="497768" y="25417"/>
                  </a:lnTo>
                  <a:lnTo>
                    <a:pt x="451280" y="11578"/>
                  </a:lnTo>
                  <a:lnTo>
                    <a:pt x="401890" y="2964"/>
                  </a:lnTo>
                  <a:lnTo>
                    <a:pt x="350139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endParaRPr lang="es-ES" dirty="0"/>
            </a:p>
            <a:p>
              <a:r>
                <a:rPr lang="es-ES" dirty="0"/>
                <a:t>    </a:t>
              </a:r>
              <a:r>
                <a:rPr lang="es-ES" dirty="0">
                  <a:solidFill>
                    <a:schemeClr val="bg1"/>
                  </a:solidFill>
                </a:rPr>
                <a:t>3,3%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4" name="object 15">
              <a:extLst>
                <a:ext uri="{FF2B5EF4-FFF2-40B4-BE49-F238E27FC236}">
                  <a16:creationId xmlns:a16="http://schemas.microsoft.com/office/drawing/2014/main" id="{C911F2E0-9C59-5DA1-E4D4-8B7836938107}"/>
                </a:ext>
              </a:extLst>
            </p:cNvPr>
            <p:cNvSpPr/>
            <p:nvPr/>
          </p:nvSpPr>
          <p:spPr>
            <a:xfrm>
              <a:off x="7704963" y="2755773"/>
              <a:ext cx="700405" cy="547370"/>
            </a:xfrm>
            <a:custGeom>
              <a:avLst/>
              <a:gdLst/>
              <a:ahLst/>
              <a:cxnLst/>
              <a:rect l="l" t="t" r="r" b="b"/>
              <a:pathLst>
                <a:path w="700404" h="547370">
                  <a:moveTo>
                    <a:pt x="0" y="273557"/>
                  </a:moveTo>
                  <a:lnTo>
                    <a:pt x="3795" y="233122"/>
                  </a:lnTo>
                  <a:lnTo>
                    <a:pt x="14820" y="194533"/>
                  </a:lnTo>
                  <a:lnTo>
                    <a:pt x="32535" y="158212"/>
                  </a:lnTo>
                  <a:lnTo>
                    <a:pt x="56398" y="124581"/>
                  </a:lnTo>
                  <a:lnTo>
                    <a:pt x="85868" y="94064"/>
                  </a:lnTo>
                  <a:lnTo>
                    <a:pt x="120404" y="67082"/>
                  </a:lnTo>
                  <a:lnTo>
                    <a:pt x="159464" y="44059"/>
                  </a:lnTo>
                  <a:lnTo>
                    <a:pt x="202509" y="25417"/>
                  </a:lnTo>
                  <a:lnTo>
                    <a:pt x="248997" y="11578"/>
                  </a:lnTo>
                  <a:lnTo>
                    <a:pt x="298387" y="2964"/>
                  </a:lnTo>
                  <a:lnTo>
                    <a:pt x="350139" y="0"/>
                  </a:lnTo>
                  <a:lnTo>
                    <a:pt x="401890" y="2964"/>
                  </a:lnTo>
                  <a:lnTo>
                    <a:pt x="451280" y="11578"/>
                  </a:lnTo>
                  <a:lnTo>
                    <a:pt x="497768" y="25417"/>
                  </a:lnTo>
                  <a:lnTo>
                    <a:pt x="540813" y="44059"/>
                  </a:lnTo>
                  <a:lnTo>
                    <a:pt x="579873" y="67082"/>
                  </a:lnTo>
                  <a:lnTo>
                    <a:pt x="614409" y="94064"/>
                  </a:lnTo>
                  <a:lnTo>
                    <a:pt x="643879" y="124581"/>
                  </a:lnTo>
                  <a:lnTo>
                    <a:pt x="667742" y="158212"/>
                  </a:lnTo>
                  <a:lnTo>
                    <a:pt x="685457" y="194533"/>
                  </a:lnTo>
                  <a:lnTo>
                    <a:pt x="696482" y="233122"/>
                  </a:lnTo>
                  <a:lnTo>
                    <a:pt x="700278" y="273557"/>
                  </a:lnTo>
                  <a:lnTo>
                    <a:pt x="696482" y="313993"/>
                  </a:lnTo>
                  <a:lnTo>
                    <a:pt x="685457" y="352582"/>
                  </a:lnTo>
                  <a:lnTo>
                    <a:pt x="667742" y="388903"/>
                  </a:lnTo>
                  <a:lnTo>
                    <a:pt x="643879" y="422534"/>
                  </a:lnTo>
                  <a:lnTo>
                    <a:pt x="614409" y="453051"/>
                  </a:lnTo>
                  <a:lnTo>
                    <a:pt x="579873" y="480033"/>
                  </a:lnTo>
                  <a:lnTo>
                    <a:pt x="540813" y="503056"/>
                  </a:lnTo>
                  <a:lnTo>
                    <a:pt x="497768" y="521698"/>
                  </a:lnTo>
                  <a:lnTo>
                    <a:pt x="451280" y="535537"/>
                  </a:lnTo>
                  <a:lnTo>
                    <a:pt x="401890" y="544151"/>
                  </a:lnTo>
                  <a:lnTo>
                    <a:pt x="350139" y="547115"/>
                  </a:lnTo>
                  <a:lnTo>
                    <a:pt x="298387" y="544151"/>
                  </a:lnTo>
                  <a:lnTo>
                    <a:pt x="248997" y="535537"/>
                  </a:lnTo>
                  <a:lnTo>
                    <a:pt x="202509" y="521698"/>
                  </a:lnTo>
                  <a:lnTo>
                    <a:pt x="159464" y="503056"/>
                  </a:lnTo>
                  <a:lnTo>
                    <a:pt x="120404" y="480033"/>
                  </a:lnTo>
                  <a:lnTo>
                    <a:pt x="85868" y="453051"/>
                  </a:lnTo>
                  <a:lnTo>
                    <a:pt x="56398" y="422534"/>
                  </a:lnTo>
                  <a:lnTo>
                    <a:pt x="32535" y="388903"/>
                  </a:lnTo>
                  <a:lnTo>
                    <a:pt x="14820" y="352582"/>
                  </a:lnTo>
                  <a:lnTo>
                    <a:pt x="3795" y="313993"/>
                  </a:lnTo>
                  <a:lnTo>
                    <a:pt x="0" y="273557"/>
                  </a:lnTo>
                  <a:close/>
                </a:path>
              </a:pathLst>
            </a:custGeom>
            <a:ln w="25145">
              <a:solidFill>
                <a:srgbClr val="1535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1440834A-2133-E5E9-36E1-D5002E058214}"/>
              </a:ext>
            </a:extLst>
          </p:cNvPr>
          <p:cNvSpPr/>
          <p:nvPr/>
        </p:nvSpPr>
        <p:spPr>
          <a:xfrm rot="16200000">
            <a:off x="8672525" y="988255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618722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54;p13" descr="Google Shape;54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226" y="-42551"/>
            <a:ext cx="9338225" cy="5252177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Google Shape;56;p13"/>
          <p:cNvSpPr/>
          <p:nvPr/>
        </p:nvSpPr>
        <p:spPr>
          <a:xfrm flipH="1">
            <a:off x="4317679" y="-54300"/>
            <a:ext cx="5387401" cy="525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090" y="0"/>
                </a:lnTo>
                <a:cubicBezTo>
                  <a:pt x="20029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152B73"/>
              </a:gs>
              <a:gs pos="100000">
                <a:srgbClr val="002239"/>
              </a:gs>
            </a:gsLst>
            <a:lin ang="5400011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7" name="Google Shape;57;p13"/>
          <p:cNvSpPr txBox="1"/>
          <p:nvPr/>
        </p:nvSpPr>
        <p:spPr>
          <a:xfrm>
            <a:off x="4559851" y="1405197"/>
            <a:ext cx="4459265" cy="627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lnSpc>
                <a:spcPct val="80000"/>
              </a:lnSpc>
              <a:defRPr sz="36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dirty="0" err="1"/>
              <a:t>Gestión</a:t>
            </a:r>
            <a:r>
              <a:rPr lang="es-ES" dirty="0"/>
              <a:t> clínica</a:t>
            </a:r>
            <a:endParaRPr dirty="0"/>
          </a:p>
        </p:txBody>
      </p:sp>
      <p:pic>
        <p:nvPicPr>
          <p:cNvPr id="129" name="color2_GOB_sl.pngGoogle Shape;59;p13" descr="color2_GOB_sl.pngGoogle Shape;59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620" y="3436111"/>
            <a:ext cx="1263727" cy="1258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174" y="167264"/>
            <a:ext cx="149603" cy="929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36561F0-C304-2971-8E49-C1D3198786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9" y="1839224"/>
            <a:ext cx="3155029" cy="11866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A5535-3442-2EAE-81E7-C9A1541F3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71EF615C-40F0-1158-09D4-DA1DFE0651A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B301A1B7-83BD-E6B6-CC35-22F84B42640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CD5D9495-525F-37D6-D0AE-A3DAEA1765A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AE5B63C-0257-FCB3-F95B-CC595D13FAD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F8C35724-8485-25F1-2A31-F7A74836CB2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750B140-9CA6-E7E0-BAFD-2310A14A58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8522605"/>
              </p:ext>
            </p:extLst>
          </p:nvPr>
        </p:nvGraphicFramePr>
        <p:xfrm>
          <a:off x="733645" y="955949"/>
          <a:ext cx="3959379" cy="235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3DDED6B-1446-35F5-E1FA-DEDE6F8F7E62}"/>
              </a:ext>
            </a:extLst>
          </p:cNvPr>
          <p:cNvSpPr txBox="1"/>
          <p:nvPr/>
        </p:nvSpPr>
        <p:spPr>
          <a:xfrm>
            <a:off x="733645" y="220387"/>
            <a:ext cx="6071191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L" sz="2400" b="1" dirty="0">
                <a:solidFill>
                  <a:srgbClr val="083B92"/>
                </a:solidFill>
                <a:latin typeface="Arial"/>
                <a:cs typeface="Arial"/>
              </a:rPr>
              <a:t>INDICADORES</a:t>
            </a:r>
            <a:r>
              <a:rPr lang="es-CL" sz="2400" b="1" spc="-140" dirty="0">
                <a:solidFill>
                  <a:srgbClr val="083B92"/>
                </a:solidFill>
                <a:latin typeface="Arial"/>
                <a:cs typeface="Arial"/>
              </a:rPr>
              <a:t> </a:t>
            </a:r>
            <a:r>
              <a:rPr lang="es-CL" sz="2400" b="1" spc="-10" dirty="0">
                <a:solidFill>
                  <a:srgbClr val="0A4581"/>
                </a:solidFill>
                <a:latin typeface="Arial"/>
                <a:cs typeface="Arial"/>
              </a:rPr>
              <a:t>HOSPITALARIOS</a:t>
            </a:r>
            <a:endParaRPr lang="es-CL" sz="2400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A240F9A-FAAA-9586-C7BD-29F9F10EF1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380364"/>
              </p:ext>
            </p:extLst>
          </p:nvPr>
        </p:nvGraphicFramePr>
        <p:xfrm>
          <a:off x="4693024" y="955949"/>
          <a:ext cx="4114801" cy="2474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3791398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1EB78-A688-B6D8-A9C1-97B0B6808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429A9211-BE61-46AA-DC1C-C8AA365C9C7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A9EEF418-BCCB-3E38-7E1D-B485895451C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288367E4-3741-57DB-FE86-D3E44657233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15444"/>
              <a:chOff x="0" y="4610100"/>
              <a:chExt cx="9144000" cy="215444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8666B1B1-685D-B10B-0025-98B02F53146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15444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259D8E63-F360-31D6-48B9-A0ED86165D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514DC154-CA79-9232-D2F8-761C7F893C23}"/>
              </a:ext>
            </a:extLst>
          </p:cNvPr>
          <p:cNvSpPr txBox="1"/>
          <p:nvPr/>
        </p:nvSpPr>
        <p:spPr>
          <a:xfrm>
            <a:off x="627320" y="313246"/>
            <a:ext cx="6071191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L" sz="2400" b="1" dirty="0">
                <a:solidFill>
                  <a:srgbClr val="083B92"/>
                </a:solidFill>
                <a:latin typeface="Arial"/>
                <a:cs typeface="Arial"/>
              </a:rPr>
              <a:t>INDICADORES</a:t>
            </a:r>
            <a:r>
              <a:rPr lang="es-CL" sz="2400" b="1" spc="-140" dirty="0">
                <a:solidFill>
                  <a:srgbClr val="083B92"/>
                </a:solidFill>
                <a:latin typeface="Arial"/>
                <a:cs typeface="Arial"/>
              </a:rPr>
              <a:t> </a:t>
            </a:r>
            <a:r>
              <a:rPr lang="es-CL" sz="2400" b="1" spc="-10" dirty="0">
                <a:solidFill>
                  <a:srgbClr val="0A4581"/>
                </a:solidFill>
                <a:latin typeface="Arial"/>
                <a:cs typeface="Arial"/>
              </a:rPr>
              <a:t>HOSPITALARIOS</a:t>
            </a:r>
            <a:endParaRPr lang="es-CL" sz="2400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A8D4338-354E-00AB-A291-7537C835C2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399294"/>
              </p:ext>
            </p:extLst>
          </p:nvPr>
        </p:nvGraphicFramePr>
        <p:xfrm>
          <a:off x="762000" y="1065205"/>
          <a:ext cx="4419600" cy="25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B92FD65-CF22-D6B0-CFA9-8A07334CF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249433"/>
              </p:ext>
            </p:extLst>
          </p:nvPr>
        </p:nvGraphicFramePr>
        <p:xfrm>
          <a:off x="7453423" y="1730071"/>
          <a:ext cx="762000" cy="2381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574523792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effectLst/>
                        </a:rPr>
                        <a:t>74,40%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2429092"/>
                  </a:ext>
                </a:extLst>
              </a:tr>
            </a:tbl>
          </a:graphicData>
        </a:graphic>
      </p:graphicFrame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ACAB0AE2-DD41-80FA-F9EA-A7B5D8ED93F6}"/>
              </a:ext>
            </a:extLst>
          </p:cNvPr>
          <p:cNvCxnSpPr/>
          <p:nvPr/>
        </p:nvCxnSpPr>
        <p:spPr>
          <a:xfrm flipV="1">
            <a:off x="6413204" y="1884890"/>
            <a:ext cx="1027814" cy="616689"/>
          </a:xfrm>
          <a:prstGeom prst="bentConnector3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9B734163-25AD-FB3A-6283-BE7817BE9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016386"/>
              </p:ext>
            </p:extLst>
          </p:nvPr>
        </p:nvGraphicFramePr>
        <p:xfrm>
          <a:off x="5651204" y="2361815"/>
          <a:ext cx="762000" cy="2381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574523792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effectLst/>
                        </a:rPr>
                        <a:t>62%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2429092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9CEA2398-27ED-385B-54B0-C471A8224A76}"/>
              </a:ext>
            </a:extLst>
          </p:cNvPr>
          <p:cNvSpPr txBox="1"/>
          <p:nvPr/>
        </p:nvSpPr>
        <p:spPr>
          <a:xfrm>
            <a:off x="5943600" y="1394412"/>
            <a:ext cx="1509823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Índice</a:t>
            </a: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ocupacional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40E83339-4401-93E6-6B9A-FAE688A61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578715"/>
              </p:ext>
            </p:extLst>
          </p:nvPr>
        </p:nvGraphicFramePr>
        <p:xfrm>
          <a:off x="7576582" y="3715811"/>
          <a:ext cx="762000" cy="2381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574523792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effectLst/>
                        </a:rPr>
                        <a:t>8,7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2429092"/>
                  </a:ext>
                </a:extLst>
              </a:tr>
            </a:tbl>
          </a:graphicData>
        </a:graphic>
      </p:graphicFrame>
      <p:cxnSp>
        <p:nvCxnSpPr>
          <p:cNvPr id="17" name="Conector: angular 16">
            <a:extLst>
              <a:ext uri="{FF2B5EF4-FFF2-40B4-BE49-F238E27FC236}">
                <a16:creationId xmlns:a16="http://schemas.microsoft.com/office/drawing/2014/main" id="{2A3444C2-0B26-5334-D253-E3D7DBD5D08E}"/>
              </a:ext>
            </a:extLst>
          </p:cNvPr>
          <p:cNvCxnSpPr>
            <a:cxnSpLocks/>
          </p:cNvCxnSpPr>
          <p:nvPr/>
        </p:nvCxnSpPr>
        <p:spPr>
          <a:xfrm>
            <a:off x="6413204" y="3447374"/>
            <a:ext cx="1177557" cy="431129"/>
          </a:xfrm>
          <a:prstGeom prst="bentConnector3">
            <a:avLst>
              <a:gd name="adj1" fmla="val 50000"/>
            </a:avLst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2305195B-BF0F-DBB5-D2EF-EC1D69B24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714369"/>
              </p:ext>
            </p:extLst>
          </p:nvPr>
        </p:nvGraphicFramePr>
        <p:xfrm>
          <a:off x="5651204" y="3345125"/>
          <a:ext cx="762000" cy="2381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574523792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100" u="none" strike="noStrike" dirty="0">
                          <a:effectLst/>
                        </a:rPr>
                        <a:t>9,3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2429092"/>
                  </a:ext>
                </a:extLst>
              </a:tr>
            </a:tbl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F90FE443-546C-6667-0B61-67C8AD623535}"/>
              </a:ext>
            </a:extLst>
          </p:cNvPr>
          <p:cNvSpPr txBox="1"/>
          <p:nvPr/>
        </p:nvSpPr>
        <p:spPr>
          <a:xfrm>
            <a:off x="5943600" y="2989990"/>
            <a:ext cx="2569535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Promedio días de estada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C1F782EF-91BC-9C29-BD88-DC6FD342BA41}"/>
              </a:ext>
            </a:extLst>
          </p:cNvPr>
          <p:cNvSpPr/>
          <p:nvPr/>
        </p:nvSpPr>
        <p:spPr>
          <a:xfrm>
            <a:off x="2597444" y="3786702"/>
            <a:ext cx="1190847" cy="744569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BCBA28B-024E-5FA5-69D0-0C996249C9F6}"/>
              </a:ext>
            </a:extLst>
          </p:cNvPr>
          <p:cNvSpPr txBox="1"/>
          <p:nvPr/>
        </p:nvSpPr>
        <p:spPr>
          <a:xfrm>
            <a:off x="2937688" y="4014581"/>
            <a:ext cx="680484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chemeClr val="bg1"/>
                </a:solidFill>
              </a:rPr>
              <a:t>21,7</a:t>
            </a: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203736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05426-92CF-CFA4-C41F-123814946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ED89500-A344-9C72-8518-BE2B0316EE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4AC9FAD4-68A3-204A-8FE4-BBA4E2C95E3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53423CF2-9A54-7C52-2F04-1DC31811FF1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A89031CC-4C6A-3D02-1B7E-B1523C5F1D8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99FD4C57-FA73-B253-51C1-669F4AF2D4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77AC4B4-2CFA-8D3A-A9F7-69136C680E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685370"/>
              </p:ext>
            </p:extLst>
          </p:nvPr>
        </p:nvGraphicFramePr>
        <p:xfrm>
          <a:off x="549349" y="623775"/>
          <a:ext cx="4327451" cy="2554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EBAC05E-4C83-2DFF-1B25-5D8CA7CF9A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1086919"/>
              </p:ext>
            </p:extLst>
          </p:nvPr>
        </p:nvGraphicFramePr>
        <p:xfrm>
          <a:off x="4731489" y="715923"/>
          <a:ext cx="4327451" cy="2369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Elipse 6">
            <a:extLst>
              <a:ext uri="{FF2B5EF4-FFF2-40B4-BE49-F238E27FC236}">
                <a16:creationId xmlns:a16="http://schemas.microsoft.com/office/drawing/2014/main" id="{E814F952-2EB0-9F45-1957-ECDD1BFA0FA0}"/>
              </a:ext>
            </a:extLst>
          </p:cNvPr>
          <p:cNvSpPr/>
          <p:nvPr/>
        </p:nvSpPr>
        <p:spPr>
          <a:xfrm>
            <a:off x="6581393" y="3272529"/>
            <a:ext cx="1190847" cy="744569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FAD7DCB-7C42-A989-F6BB-B1983CD3D834}"/>
              </a:ext>
            </a:extLst>
          </p:cNvPr>
          <p:cNvSpPr txBox="1"/>
          <p:nvPr/>
        </p:nvSpPr>
        <p:spPr>
          <a:xfrm>
            <a:off x="6836574" y="3482114"/>
            <a:ext cx="680484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7,7%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8F217A2-7E2A-44AD-3D5B-18F22E7AF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5855" y="3144486"/>
            <a:ext cx="780356" cy="1316850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9D4E6E50-22D7-A96B-ECBE-4D63C9D27CDC}"/>
              </a:ext>
            </a:extLst>
          </p:cNvPr>
          <p:cNvSpPr/>
          <p:nvPr/>
        </p:nvSpPr>
        <p:spPr>
          <a:xfrm>
            <a:off x="2582416" y="3389049"/>
            <a:ext cx="1190847" cy="744569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88E7CB4-51D8-8149-202B-4C1AD9376E1E}"/>
              </a:ext>
            </a:extLst>
          </p:cNvPr>
          <p:cNvSpPr txBox="1"/>
          <p:nvPr/>
        </p:nvSpPr>
        <p:spPr>
          <a:xfrm>
            <a:off x="2956491" y="3643281"/>
            <a:ext cx="780356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1,5%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FDAF23EB-92A2-B275-618D-D93BB081378F}"/>
              </a:ext>
            </a:extLst>
          </p:cNvPr>
          <p:cNvSpPr/>
          <p:nvPr/>
        </p:nvSpPr>
        <p:spPr>
          <a:xfrm rot="16200000">
            <a:off x="6159986" y="3484654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277C21FE-96E1-3FC8-B679-C68646B3AD00}"/>
              </a:ext>
            </a:extLst>
          </p:cNvPr>
          <p:cNvSpPr/>
          <p:nvPr/>
        </p:nvSpPr>
        <p:spPr>
          <a:xfrm rot="16200000">
            <a:off x="2236022" y="3618985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9" name="Abrir llave 18">
            <a:extLst>
              <a:ext uri="{FF2B5EF4-FFF2-40B4-BE49-F238E27FC236}">
                <a16:creationId xmlns:a16="http://schemas.microsoft.com/office/drawing/2014/main" id="{3039EB7F-3ABF-A368-7A80-296B72FF02B5}"/>
              </a:ext>
            </a:extLst>
          </p:cNvPr>
          <p:cNvSpPr/>
          <p:nvPr/>
        </p:nvSpPr>
        <p:spPr>
          <a:xfrm rot="16200000">
            <a:off x="3056612" y="2842026"/>
            <a:ext cx="242456" cy="744569"/>
          </a:xfrm>
          <a:prstGeom prst="leftBrace">
            <a:avLst>
              <a:gd name="adj1" fmla="val 45475"/>
              <a:gd name="adj2" fmla="val 50000"/>
            </a:avLst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5142597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A170-D6F9-E006-B6EF-4E5B9D739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698B8D6C-30D4-414C-70D4-1B1A73FA5A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8" name="fgj.png" descr="fgj.png">
              <a:extLst>
                <a:ext uri="{FF2B5EF4-FFF2-40B4-BE49-F238E27FC236}">
                  <a16:creationId xmlns:a16="http://schemas.microsoft.com/office/drawing/2014/main" id="{76B0F024-A4C9-D424-0A02-C420C8406ED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19660D57-43B2-21DC-3711-3CE95A8E4A0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4876800"/>
              <a:ext cx="9144000" cy="266700"/>
              <a:chOff x="0" y="4610100"/>
              <a:chExt cx="9144000" cy="266700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6BB3041-229E-E987-1170-0F66D4DB900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4610100"/>
                <a:ext cx="9144000" cy="266700"/>
              </a:xfrm>
              <a:prstGeom prst="rect">
                <a:avLst/>
              </a:prstGeom>
              <a:solidFill>
                <a:srgbClr val="4285F4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Arial"/>
                </a:endParaRPr>
              </a:p>
            </p:txBody>
          </p: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686A9871-24E4-12FE-58EE-8C2A624A196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173" y="4663610"/>
                <a:ext cx="2375653" cy="140179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1187916-A6E4-6022-8839-8866370A3F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8274656"/>
              </p:ext>
            </p:extLst>
          </p:nvPr>
        </p:nvGraphicFramePr>
        <p:xfrm>
          <a:off x="659219" y="548020"/>
          <a:ext cx="3487479" cy="2452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657ED45-98CE-D6A5-7B66-5107744F6D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1562604"/>
              </p:ext>
            </p:extLst>
          </p:nvPr>
        </p:nvGraphicFramePr>
        <p:xfrm>
          <a:off x="4501116" y="548020"/>
          <a:ext cx="4143154" cy="262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Elipse 5">
            <a:extLst>
              <a:ext uri="{FF2B5EF4-FFF2-40B4-BE49-F238E27FC236}">
                <a16:creationId xmlns:a16="http://schemas.microsoft.com/office/drawing/2014/main" id="{5DF2D0EF-92D2-064B-B547-1D929E47D1BD}"/>
              </a:ext>
            </a:extLst>
          </p:cNvPr>
          <p:cNvSpPr/>
          <p:nvPr/>
        </p:nvSpPr>
        <p:spPr>
          <a:xfrm>
            <a:off x="4710745" y="3190096"/>
            <a:ext cx="1049081" cy="574447"/>
          </a:xfrm>
          <a:prstGeom prst="ellipse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429949B-4060-9199-DE6B-A3DF66AD4952}"/>
              </a:ext>
            </a:extLst>
          </p:cNvPr>
          <p:cNvSpPr txBox="1"/>
          <p:nvPr/>
        </p:nvSpPr>
        <p:spPr>
          <a:xfrm>
            <a:off x="5048692" y="3401464"/>
            <a:ext cx="559982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Arial"/>
              </a:rPr>
              <a:t>15%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3D103B-559D-FAAD-E179-53ED3ED0896A}"/>
              </a:ext>
            </a:extLst>
          </p:cNvPr>
          <p:cNvSpPr txBox="1"/>
          <p:nvPr/>
        </p:nvSpPr>
        <p:spPr>
          <a:xfrm>
            <a:off x="2250558" y="2419191"/>
            <a:ext cx="4642884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s-CL" dirty="0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5A62BBC6-2BCA-EE68-B6E3-8E1004C4CCE5}"/>
              </a:ext>
            </a:extLst>
          </p:cNvPr>
          <p:cNvSpPr/>
          <p:nvPr/>
        </p:nvSpPr>
        <p:spPr>
          <a:xfrm rot="16200000">
            <a:off x="4376304" y="3319392"/>
            <a:ext cx="391390" cy="242455"/>
          </a:xfrm>
          <a:prstGeom prst="right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9337412-9ABE-D348-0CE1-5CF8D0E65AF8}"/>
              </a:ext>
            </a:extLst>
          </p:cNvPr>
          <p:cNvSpPr txBox="1"/>
          <p:nvPr/>
        </p:nvSpPr>
        <p:spPr>
          <a:xfrm>
            <a:off x="6426709" y="3616908"/>
            <a:ext cx="2050408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algn="just"/>
            <a:r>
              <a:rPr lang="es-CL" sz="1000" dirty="0"/>
              <a:t>Hernias, síndrome túnel carpiano, infiltración facetaria columna, Implantes, pilar protésico sobre implantes, intervención en maxilar o mandíbula</a:t>
            </a:r>
          </a:p>
          <a:p>
            <a:pPr algn="just"/>
            <a:r>
              <a:rPr lang="es-CL" sz="1000" dirty="0"/>
              <a:t>Dedo en gatillo, quistes, lipomas, cirugía bucal, tercer molar.</a:t>
            </a:r>
            <a:endParaRPr kumimoji="0" lang="es-CL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61792243-5BC1-F714-9D4C-28CB2CE0D301}"/>
              </a:ext>
            </a:extLst>
          </p:cNvPr>
          <p:cNvSpPr/>
          <p:nvPr/>
        </p:nvSpPr>
        <p:spPr>
          <a:xfrm>
            <a:off x="7393172" y="3244924"/>
            <a:ext cx="425302" cy="232395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2793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Marco">
    <a:dk1>
      <a:srgbClr val="000000"/>
    </a:dk1>
    <a:lt1>
      <a:srgbClr val="FFFFFF"/>
    </a:lt1>
    <a:dk2>
      <a:srgbClr val="545454"/>
    </a:dk2>
    <a:lt2>
      <a:srgbClr val="BFBFBF"/>
    </a:lt2>
    <a:accent1>
      <a:srgbClr val="40BAD2"/>
    </a:accent1>
    <a:accent2>
      <a:srgbClr val="FAB900"/>
    </a:accent2>
    <a:accent3>
      <a:srgbClr val="90BB23"/>
    </a:accent3>
    <a:accent4>
      <a:srgbClr val="EE7008"/>
    </a:accent4>
    <a:accent5>
      <a:srgbClr val="1AB39F"/>
    </a:accent5>
    <a:accent6>
      <a:srgbClr val="D5393D"/>
    </a:accent6>
    <a:hlink>
      <a:srgbClr val="90BB23"/>
    </a:hlink>
    <a:folHlink>
      <a:srgbClr val="EE7008"/>
    </a:folHlink>
  </a:clrScheme>
  <a:fontScheme name="Marco">
    <a:majorFont>
      <a:latin typeface="Corbel" panose="020B0503020204020204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orbel" panose="020B0503020204020204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Marco">
    <a:fillStyleLst>
      <a:solidFill>
        <a:schemeClr val="phClr"/>
      </a:solidFill>
      <a:solidFill>
        <a:schemeClr val="phClr">
          <a:tint val="65000"/>
        </a:schemeClr>
      </a:solidFill>
      <a:solidFill>
        <a:schemeClr val="phClr">
          <a:shade val="80000"/>
          <a:satMod val="150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0795" cap="flat" cmpd="sng" algn="ctr">
        <a:solidFill>
          <a:schemeClr val="phClr"/>
        </a:solidFill>
        <a:prstDash val="solid"/>
      </a:ln>
      <a:ln w="17145" cap="flat" cmpd="sng" algn="ctr">
        <a:solidFill>
          <a:schemeClr val="phClr">
            <a:shade val="95000"/>
            <a:alpha val="50000"/>
            <a:satMod val="150000"/>
          </a:schemeClr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20000"/>
              <a:lumMod val="102000"/>
            </a:schemeClr>
          </a:gs>
          <a:gs pos="48000">
            <a:schemeClr val="phClr">
              <a:tint val="98000"/>
              <a:shade val="90000"/>
              <a:satMod val="110000"/>
              <a:lumMod val="103000"/>
            </a:schemeClr>
          </a:gs>
          <a:gs pos="100000">
            <a:schemeClr val="phClr">
              <a:tint val="98000"/>
              <a:shade val="80000"/>
              <a:satMod val="10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777</Words>
  <Application>Microsoft Office PowerPoint</Application>
  <PresentationFormat>Presentación en pantalla (16:9)</PresentationFormat>
  <Paragraphs>270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0" baseType="lpstr">
      <vt:lpstr>Arial</vt:lpstr>
      <vt:lpstr>Calibri</vt:lpstr>
      <vt:lpstr>Carlito</vt:lpstr>
      <vt:lpstr>Verdana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GESTIÓN DE USUARIOS</vt:lpstr>
      <vt:lpstr>Presentación de PowerPoint</vt:lpstr>
      <vt:lpstr>Presentación de PowerPoint</vt:lpstr>
      <vt:lpstr>Presentación de PowerPoint</vt:lpstr>
      <vt:lpstr>Información Financiera Global Comparativa 2023-2024</vt:lpstr>
      <vt:lpstr>Información Financiera de Gastos Comparativa 2024-2025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Resolución de Cataratas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Sergio Pérez Roa</dc:creator>
  <cp:lastModifiedBy>Dirección</cp:lastModifiedBy>
  <cp:revision>22</cp:revision>
  <dcterms:modified xsi:type="dcterms:W3CDTF">2026-07-09T18:39:14Z</dcterms:modified>
</cp:coreProperties>
</file>