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</p:sldMasterIdLst>
  <p:notesMasterIdLst>
    <p:notesMasterId r:id="rId37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26T03:19:47.865" idx="1">
    <p:pos x="6000" y="0"/>
    <p:text>Popor que no pones que tambien provoca que los pacientes esten mas tiempo hospitalizados
-Usuario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26T03:19:47.866" idx="2">
    <p:pos x="6000" y="0"/>
    <p:text>y Sub Rogante de IAAS AMBOS TRABAJAN A LA PAR
-Usuario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1-26T03:19:47.867" idx="3">
    <p:pos x="6000" y="0"/>
    <p:text>REAS ENTREGA LOS CONTENEDORES, NO CARTON
-Usuario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5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238">
              <a:schemeClr val="accent5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-12192" y="4953000"/>
            <a:ext cx="9162288" cy="1911350"/>
            <a:chOff x="-12783" y="4832896"/>
            <a:chExt cx="9162879" cy="2032192"/>
          </a:xfrm>
        </p:grpSpPr>
        <p:sp>
          <p:nvSpPr>
            <p:cNvPr id="8" name="Google Shape;8;p1"/>
            <p:cNvSpPr/>
            <p:nvPr/>
          </p:nvSpPr>
          <p:spPr>
            <a:xfrm>
              <a:off x="1687032" y="4832896"/>
              <a:ext cx="7456968" cy="51817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5926" y="5135025"/>
              <a:ext cx="9108074" cy="838869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pic>
          <p:nvPicPr>
            <p:cNvPr id="11" name="Google Shape;11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12783" y="4875025"/>
              <a:ext cx="9162879" cy="8555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238">
              <a:schemeClr val="accent5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715962" y="5002212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-53975" y="5784850"/>
            <a:ext cx="3802062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8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238">
              <a:schemeClr val="accent5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715962" y="5002212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-53975" y="5784850"/>
            <a:ext cx="3802062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/>
          <p:nvPr/>
        </p:nvSpPr>
        <p:spPr>
          <a:xfrm>
            <a:off x="3636962" y="3005137"/>
            <a:ext cx="182562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3449637" y="3005137"/>
            <a:ext cx="184150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238">
              <a:schemeClr val="accent5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238">
              <a:schemeClr val="accent5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238">
              <a:schemeClr val="accent5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715962" y="5002212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-53975" y="5784850"/>
            <a:ext cx="3802062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050" y="5778500"/>
            <a:ext cx="3421062" cy="10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8664575" y="4987925"/>
            <a:ext cx="182562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8477250" y="4987925"/>
            <a:ext cx="182562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556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357158" y="1752601"/>
            <a:ext cx="8358246" cy="884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cida Sans"/>
              <a:buNone/>
            </a:pPr>
            <a:r>
              <a:rPr lang="en-US" sz="48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INDUCCIÓN IAAS</a:t>
            </a:r>
            <a:endParaRPr sz="4800" dirty="0">
              <a:latin typeface="Calibri Light" panose="020F0302020204030204" pitchFamily="34" charset="0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1"/>
          </p:nvPr>
        </p:nvSpPr>
        <p:spPr>
          <a:xfrm>
            <a:off x="1000125" y="2997200"/>
            <a:ext cx="7358062" cy="2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US" sz="2700" b="0" i="0" u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UNIDAD </a:t>
            </a:r>
            <a:endParaRPr dirty="0">
              <a:latin typeface="Calibri Light" panose="020F030202020403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 sz="2700" b="0" i="0" u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DE PREVENCIÓN Y CONTROL IAAS</a:t>
            </a:r>
            <a:endParaRPr dirty="0">
              <a:latin typeface="Calibri Light" panose="020F0302020204030204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 sz="2700" b="0" i="0" u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HOSPITAL DR MARIO SANCHEZ VERGARA</a:t>
            </a:r>
            <a:endParaRPr dirty="0">
              <a:latin typeface="Calibri Light" panose="020F0302020204030204" pitchFamily="34" charset="0"/>
            </a:endParaRPr>
          </a:p>
          <a:p>
            <a:pPr marL="0" marR="64008" lvl="0" indent="0" algn="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sz="2700" b="0" i="0" u="none" dirty="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Frustración del equipo.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Distracción del Comité IAAS y de la Dirección del Hospital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Decepción del paciente y su familia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Pérdida del prestigio del equipo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Responsabilidad penal y civil del equipo y de la institución: Aumento de los costos en pago de demandas.</a:t>
            </a:r>
            <a:endParaRPr/>
          </a:p>
          <a:p>
            <a:pPr marL="365125" marR="0" lvl="0" indent="-13900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Impacto No Medible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Las IAAS: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Generan morbilidad y mortalidad. 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Son prevenibles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Aumentan costos operacionales.</a:t>
            </a:r>
            <a:endParaRPr/>
          </a:p>
          <a:p>
            <a:pPr marL="365125" marR="0" lvl="0" indent="-1390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Los programas de IAAS: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Requieren del compromiso de la institución y de todo el equipo de salud.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▪"/>
            </a:pPr>
            <a:r>
              <a:rPr lang="en-US"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Deben basarse en aplicación de prácticas con impacto demostrado.</a:t>
            </a:r>
            <a:endParaRPr/>
          </a:p>
          <a:p>
            <a:pPr marL="365125" marR="0" lvl="0" indent="-15627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Conclusión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3075" y="1481137"/>
            <a:ext cx="5657850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5 momentos del Higiene de manos</a:t>
            </a:r>
            <a:endParaRPr sz="32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457200" y="1773237"/>
            <a:ext cx="8229600" cy="423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Medida más barata y efectiva para el control de IAAS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Los principales problemas actuales se relacionan con incumplimiento y racionalidad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Cumplimiento global no es más de un 40%</a:t>
            </a:r>
            <a:endParaRPr/>
          </a:p>
          <a:p>
            <a:pPr marL="365125" marR="0" lvl="0" indent="-11741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r>
              <a:rPr lang="en-US" sz="2000" b="1" i="1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Pittet and Boyce. Lancet Infectious Diseases 2001</a:t>
            </a:r>
            <a:r>
              <a:rPr lang="en-US" sz="32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;</a:t>
            </a:r>
            <a:endParaRPr/>
          </a:p>
          <a:p>
            <a:pPr marL="365125" marR="0" lvl="0" indent="-11741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endParaRPr sz="32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Lavado de Manos</a:t>
            </a:r>
            <a:endParaRPr/>
          </a:p>
        </p:txBody>
      </p:sp>
      <p:pic>
        <p:nvPicPr>
          <p:cNvPr id="215" name="Google Shape;215;p30" descr="Resultado de imagen para infecciones intrahospitalarias lavado de man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9562" y="4972050"/>
            <a:ext cx="1584325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🞂"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 médico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🞂"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 técnico o auxiliar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🞂"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Género masculino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🞂"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Trabajar en cuidado intensivo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🞂"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Trabajar en la semana (más que el fin de semana)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🞂"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Usar guantes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🞂"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Actividades de alto riesgo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🞂"/>
            </a:pPr>
            <a:r>
              <a:rPr lang="en-US" sz="26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Muchas oportunidades de lavado de manos por hora paciente</a:t>
            </a:r>
            <a:endParaRPr/>
          </a:p>
          <a:p>
            <a:pPr marL="365125" marR="0" lvl="0" indent="-14331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marR="0" lvl="0" indent="-255587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r>
              <a:rPr lang="en-US" sz="2200" b="0" i="1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MMWR Oct 25, 2002/51 (RR 16 ); 1 - 44</a:t>
            </a:r>
            <a:endParaRPr/>
          </a:p>
          <a:p>
            <a:pPr marL="365125" marR="0" lvl="0" indent="-16059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96"/>
              <a:buFont typeface="Noto Sans Symbols"/>
              <a:buNone/>
            </a:pPr>
            <a:endParaRPr sz="2200" b="0" i="1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21" name="Google Shape;221;p3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Factores que influyen en la falta de adherencia en el lavado de manos </a:t>
            </a:r>
            <a:endParaRPr sz="32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/>
        </p:nvSpPr>
        <p:spPr>
          <a:xfrm>
            <a:off x="1500187" y="2357437"/>
            <a:ext cx="6643687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Aislamiento de Pacientes</a:t>
            </a:r>
            <a:endParaRPr/>
          </a:p>
        </p:txBody>
      </p:sp>
      <p:pic>
        <p:nvPicPr>
          <p:cNvPr id="227" name="Google Shape;227;p32" descr="Resultado de imagen para AISLAMIENTO DE PACI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5837" y="3141662"/>
            <a:ext cx="2414587" cy="19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Precauciones estándar.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Precauciones por mecanismo transmisión.</a:t>
            </a:r>
            <a:endParaRPr/>
          </a:p>
          <a:p>
            <a:pPr marL="858837" marR="0" lvl="2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</a:pPr>
            <a:r>
              <a:rPr lang="en-US" sz="2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Aérea</a:t>
            </a:r>
            <a:endParaRPr/>
          </a:p>
          <a:p>
            <a:pPr marL="858837" marR="0" lvl="2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</a:pPr>
            <a:r>
              <a:rPr lang="en-US" sz="2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Gotitas</a:t>
            </a:r>
            <a:endParaRPr/>
          </a:p>
          <a:p>
            <a:pPr marL="858837" marR="0" lvl="2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</a:pPr>
            <a:r>
              <a:rPr lang="en-US" sz="21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Contacto</a:t>
            </a:r>
            <a:endParaRPr/>
          </a:p>
          <a:p>
            <a:pPr marL="365125" marR="0" lvl="0" indent="-16491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Noto Sans Symbols"/>
              <a:buNone/>
            </a:pPr>
            <a:endParaRPr sz="21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Tipos de Aislamientos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🞂"/>
            </a:pPr>
            <a:r>
              <a:rPr lang="en-US" sz="28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Lavado de manos: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</a:pPr>
            <a:r>
              <a:rPr lang="en-US"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Medida más simple, barata y eficaz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</a:pPr>
            <a:r>
              <a:rPr lang="en-US"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5 Momentos.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🞂"/>
            </a:pPr>
            <a:r>
              <a:rPr lang="en-US" sz="28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Uso de Guantes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🞂"/>
            </a:pPr>
            <a:r>
              <a:rPr lang="en-US" sz="28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Otras barreras: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</a:pPr>
            <a:r>
              <a:rPr lang="en-US"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Delantal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</a:pPr>
            <a:r>
              <a:rPr lang="en-US"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Mascarilla facial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</a:pPr>
            <a:r>
              <a:rPr lang="en-US" sz="24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Antiparras</a:t>
            </a:r>
            <a:endParaRPr/>
          </a:p>
          <a:p>
            <a:pPr marL="365125" marR="0" lvl="0" indent="-1519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2"/>
          </p:nvPr>
        </p:nvSpPr>
        <p:spPr>
          <a:xfrm>
            <a:off x="4648200" y="1481137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🞂"/>
            </a:pPr>
            <a:r>
              <a:rPr lang="en-US" sz="28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Limpieza de superficies</a:t>
            </a:r>
            <a:endParaRPr/>
          </a:p>
          <a:p>
            <a:pPr marL="365125" marR="0" lvl="0" indent="-13468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🞂"/>
            </a:pPr>
            <a:r>
              <a:rPr lang="en-US" sz="28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Habitacion individual</a:t>
            </a:r>
            <a:endParaRPr/>
          </a:p>
          <a:p>
            <a:pPr marL="365125" marR="0" lvl="0" indent="-13468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8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Char char="🞂"/>
            </a:pPr>
            <a:r>
              <a:rPr lang="en-US" sz="28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Manejo del equipamiento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PRECAUCION ESTANDAR</a:t>
            </a:r>
            <a:endParaRPr sz="36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body" idx="1"/>
          </p:nvPr>
        </p:nvSpPr>
        <p:spPr>
          <a:xfrm>
            <a:off x="457200" y="1285875"/>
            <a:ext cx="8229600" cy="484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Objetivo: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Evitar la transmisión de microorganismos &lt;5µ Ø: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TBC pulmonar activa, Varicela , Sarampión, Rubeola.</a:t>
            </a:r>
            <a:endParaRPr/>
          </a:p>
          <a:p>
            <a:pPr marL="620712" marR="0" lvl="1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None/>
            </a:pPr>
            <a:endParaRPr sz="23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Elementos que deben usarse:</a:t>
            </a:r>
            <a:endParaRPr/>
          </a:p>
          <a:p>
            <a:pPr marL="858837" marR="0" lvl="2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Habitación con presión negativa .</a:t>
            </a:r>
            <a:endParaRPr/>
          </a:p>
          <a:p>
            <a:pPr marL="858837" marR="0" lvl="2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Mascarilla N95</a:t>
            </a:r>
            <a:endParaRPr/>
          </a:p>
          <a:p>
            <a:pPr marL="858837" marR="0" lvl="2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Restricción del traslado</a:t>
            </a:r>
            <a:endParaRPr/>
          </a:p>
          <a:p>
            <a:pPr marL="365125" marR="0" lvl="0" indent="-16491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Aislamiento Aéreo</a:t>
            </a:r>
            <a:endParaRPr/>
          </a:p>
        </p:txBody>
      </p:sp>
      <p:pic>
        <p:nvPicPr>
          <p:cNvPr id="247" name="Google Shape;247;p35" descr="Resultado de imagen para AISLAMIENTO AERE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3671887"/>
            <a:ext cx="1917700" cy="2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473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Objetivo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Evitar la transmisión de microorganismos &gt;5µ Ø. </a:t>
            </a:r>
            <a:r>
              <a:rPr lang="en-US" sz="2400" b="0" i="1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Ejm: Meningococo,Difteria, Adenovirus, Influenza, Coqueluche, Mycoplasma, Sincicial respiratorio</a:t>
            </a: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lang="en-US" sz="24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Elementos que deben usarse: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Habitación compartida (COHORTE).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Mascarilla quirúrgica (atención a menos de 1 Mt).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▪"/>
            </a:pPr>
            <a:r>
              <a:rPr lang="en-US" sz="24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Restricción del traslado</a:t>
            </a:r>
            <a:endParaRPr/>
          </a:p>
          <a:p>
            <a:pPr marL="365125" marR="0" lvl="0" indent="-1519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Aislamiento por Gotitas</a:t>
            </a:r>
            <a:endParaRPr/>
          </a:p>
        </p:txBody>
      </p:sp>
      <p:pic>
        <p:nvPicPr>
          <p:cNvPr id="254" name="Google Shape;254;p36" descr="Resultado de imagen para AISLAMIENTO AERE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625" y="4292600"/>
            <a:ext cx="2087562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 idx="4294967295"/>
          </p:nvPr>
        </p:nvSpPr>
        <p:spPr>
          <a:xfrm>
            <a:off x="457200" y="1160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Lucida Sans"/>
              <a:buNone/>
            </a:pPr>
            <a:r>
              <a:rPr lang="en-US" sz="360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INFECCIONES  ASOCIADAS A LA ATENCION EN SALUD (IAAS)</a:t>
            </a:r>
            <a:endParaRPr sz="3600" i="0" u="none" strike="noStrike" cap="none" dirty="0">
              <a:solidFill>
                <a:schemeClr val="dk2"/>
              </a:solidFill>
              <a:latin typeface="Calibri Light" panose="020F0302020204030204" pitchFamily="34" charset="0"/>
              <a:sym typeface="Lucida Sans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3184526" y="2701748"/>
            <a:ext cx="2592387" cy="242887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Son un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problema</a:t>
            </a:r>
            <a:endParaRPr sz="2000"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relevante</a:t>
            </a: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salud</a:t>
            </a:r>
            <a:endParaRPr sz="2000"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pública</a:t>
            </a: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, de gran </a:t>
            </a:r>
            <a:endParaRPr sz="2000"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trascendencia</a:t>
            </a: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</a:t>
            </a:r>
            <a:endParaRPr sz="2000"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económica</a:t>
            </a: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, social </a:t>
            </a:r>
            <a:endParaRPr sz="2000"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y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política</a:t>
            </a: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</a:t>
            </a:r>
            <a:endParaRPr sz="2000" dirty="0">
              <a:latin typeface="Calibri Light" panose="020F0302020204030204" pitchFamily="34" charset="0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6081713" y="4208462"/>
            <a:ext cx="2605087" cy="2363787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Constituye</a:t>
            </a: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un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desafío</a:t>
            </a:r>
            <a:endParaRPr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Para las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instituciones</a:t>
            </a:r>
            <a:endParaRPr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de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salud</a:t>
            </a:r>
            <a:endParaRPr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y el personal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médico</a:t>
            </a: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Arial"/>
              </a:rPr>
              <a:t>.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457200" y="1595437"/>
            <a:ext cx="2590800" cy="2435225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Afectan</a:t>
            </a: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al 10%-20% </a:t>
            </a:r>
            <a:endParaRPr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de los</a:t>
            </a:r>
            <a:endParaRPr dirty="0">
              <a:latin typeface="Calibri Light" panose="020F03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ingresos</a:t>
            </a:r>
            <a:r>
              <a:rPr lang="en-US" sz="20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Comic Sans MS"/>
                <a:cs typeface="Comic Sans MS"/>
                <a:sym typeface="Comic Sans MS"/>
              </a:rPr>
              <a:t>hospitalarios</a:t>
            </a:r>
            <a:endParaRPr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323850" y="1285875"/>
            <a:ext cx="8362950" cy="484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Objetivo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rPr lang="en-US" sz="23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Evitar la transmisión de agentes por contacto directo: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rPr lang="en-US" sz="23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Bacterias multirresistentes, Agentes causales de diarrea, Herpes, Impétigo estreptocócico y estafilocócico, Pediculosis, Escabiosis.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endParaRPr sz="23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Elementos que deben usarse:</a:t>
            </a:r>
            <a:endParaRPr/>
          </a:p>
          <a:p>
            <a:pPr marL="858837" marR="0" lvl="2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Habitación compartida (COHORTE).</a:t>
            </a:r>
            <a:endParaRPr/>
          </a:p>
          <a:p>
            <a:pPr marL="858837" marR="0" lvl="2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Guantes y Delantal  de 1 sólo uso</a:t>
            </a:r>
            <a:endParaRPr/>
          </a:p>
          <a:p>
            <a:pPr marL="858837" marR="0" lvl="2" indent="-228599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Restricción del traslado</a:t>
            </a:r>
            <a:endParaRPr/>
          </a:p>
          <a:p>
            <a:pPr marL="365125" marR="0" lvl="0" indent="-16491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28"/>
              <a:buFont typeface="Noto Sans Symbols"/>
              <a:buNone/>
            </a:pPr>
            <a:endParaRPr sz="21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0" name="Google Shape;260;p37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Aislamiento de Contacto</a:t>
            </a:r>
            <a:endParaRPr/>
          </a:p>
        </p:txBody>
      </p:sp>
      <p:pic>
        <p:nvPicPr>
          <p:cNvPr id="261" name="Google Shape;261;p37" descr="Resultado de imagen para AISLAMIENTO AERE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3141662"/>
            <a:ext cx="2232025" cy="359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ctrTitle" idx="4294967295"/>
          </p:nvPr>
        </p:nvSpPr>
        <p:spPr>
          <a:xfrm>
            <a:off x="685800" y="908720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CORTOPUNZANTE</a:t>
            </a:r>
            <a:endParaRPr sz="36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67" name="Google Shape;267;p38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00" y="3213100"/>
            <a:ext cx="24955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500"/>
              <a:buFont typeface="Noto Sans Symbols"/>
              <a:buChar char="▪"/>
            </a:pPr>
            <a:r>
              <a:rPr lang="en-US" sz="2800" b="0" i="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El personal de la Salud está expuesto a VIH, Hepatitis B y C y  otros virus.</a:t>
            </a:r>
            <a:endParaRPr/>
          </a:p>
          <a:p>
            <a:pPr marL="365125" marR="0" lvl="0" indent="-650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FF"/>
              </a:buClr>
              <a:buSzPts val="3000"/>
              <a:buFont typeface="Noto Sans Symbols"/>
              <a:buNone/>
            </a:pPr>
            <a:endParaRPr sz="2400" b="0" i="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FF"/>
              </a:buClr>
              <a:buSzPts val="3000"/>
              <a:buFont typeface="Noto Sans Symbols"/>
              <a:buChar char="▪"/>
            </a:pPr>
            <a:r>
              <a:rPr lang="en-US" sz="2400" b="0" i="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r>
              <a:rPr lang="en-US" sz="2800" b="0" i="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Las exposiciones ocurren en general por:</a:t>
            </a:r>
            <a:endParaRPr/>
          </a:p>
          <a:p>
            <a:pPr marL="858837" marR="0" lvl="2" indent="-228599" algn="just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rgbClr val="00FFFF"/>
              </a:buClr>
              <a:buSzPts val="325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r>
              <a:rPr lang="en-US" sz="24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Agujas huecas contaminadas.</a:t>
            </a:r>
            <a:endParaRPr/>
          </a:p>
          <a:p>
            <a:pPr marL="858837" marR="0" lvl="2" indent="-228599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FFFF"/>
              </a:buClr>
              <a:buSzPts val="3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Cortes con instrumentos contaminados.</a:t>
            </a:r>
            <a:endParaRPr/>
          </a:p>
          <a:p>
            <a:pPr marL="858837" marR="0" lvl="2" indent="-228599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FFFF"/>
              </a:buClr>
              <a:buSzPts val="3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Contacto con sangre en los ojos, nariz,</a:t>
            </a:r>
            <a:endParaRPr/>
          </a:p>
          <a:p>
            <a:pPr marL="1143000" marR="0" lvl="3" indent="-22860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boca y piel.</a:t>
            </a:r>
            <a:endParaRPr/>
          </a:p>
        </p:txBody>
      </p:sp>
      <p:sp>
        <p:nvSpPr>
          <p:cNvPr id="273" name="Google Shape;273;p39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Accidentes Cortopunzante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body" idx="1"/>
          </p:nvPr>
        </p:nvSpPr>
        <p:spPr>
          <a:xfrm>
            <a:off x="428625" y="17859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Noto Sans Symbols"/>
              <a:buChar char="●"/>
            </a:pPr>
            <a:r>
              <a:rPr lang="en-US" sz="2800" b="0" i="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Precaución estándar (</a:t>
            </a:r>
            <a:r>
              <a:rPr lang="en-US" sz="28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con todos los pacientes).</a:t>
            </a:r>
            <a:r>
              <a:rPr lang="en-US" sz="2800" b="0" i="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Uso de Barreras Protectoras.</a:t>
            </a:r>
            <a:endParaRPr/>
          </a:p>
          <a:p>
            <a:pPr marL="365125" marR="0" lvl="0" indent="-4222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Noto Sans Symbols"/>
              <a:buNone/>
            </a:pPr>
            <a:endParaRPr sz="2800" b="0" i="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Noto Sans Symbols"/>
              <a:buChar char="●"/>
            </a:pPr>
            <a:r>
              <a:rPr lang="en-US" sz="2800" b="0" i="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Usando Técnica correcta.  Ej: NO recapsular.</a:t>
            </a:r>
            <a:endParaRPr/>
          </a:p>
          <a:p>
            <a:pPr marL="365125" marR="0" lvl="0" indent="-4222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Noto Sans Symbols"/>
              <a:buNone/>
            </a:pPr>
            <a:endParaRPr sz="2800" b="0" i="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Noto Sans Symbols"/>
              <a:buChar char="●"/>
            </a:pPr>
            <a:r>
              <a:rPr lang="en-US" sz="2800" b="0" i="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Eliminar el material cortopunzante en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lang="en-US" sz="2800" b="0" i="0" u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	Contenedores Asignados por protocolo (REAS).</a:t>
            </a:r>
            <a:endParaRPr/>
          </a:p>
          <a:p>
            <a:pPr marL="365125" marR="0" lvl="0" indent="-13468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800" b="0" i="0" u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79" name="Google Shape;279;p40"/>
          <p:cNvSpPr txBox="1">
            <a:spLocks noGrp="1"/>
          </p:cNvSpPr>
          <p:nvPr>
            <p:ph type="title" idx="4294967295"/>
          </p:nvPr>
        </p:nvSpPr>
        <p:spPr>
          <a:xfrm>
            <a:off x="179512" y="274638"/>
            <a:ext cx="87129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3959"/>
              <a:buFont typeface="Lucida Sans"/>
              <a:buNone/>
            </a:pPr>
            <a:br>
              <a:rPr lang="en-US" sz="3959" b="1" i="0" u="none" strike="noStrike" cap="none">
                <a:solidFill>
                  <a:srgbClr val="00FFFF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3959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¿</a:t>
            </a:r>
            <a:r>
              <a:rPr lang="en-US" sz="324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Cómo se puede Proteger  </a:t>
            </a:r>
            <a:br>
              <a:rPr lang="en-US" sz="324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324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al Personal de Salud ? </a:t>
            </a:r>
            <a:br>
              <a:rPr lang="en-US" sz="3959" b="1" i="0" u="none" strike="noStrike" cap="none">
                <a:solidFill>
                  <a:srgbClr val="00FFFF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369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80" name="Google Shape;280;p40" descr="Imagen relaciona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462" y="5373687"/>
            <a:ext cx="1439862" cy="130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473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2800" b="0" i="0" u="none">
              <a:solidFill>
                <a:srgbClr val="00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620712" marR="0" lvl="1" indent="-228598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r>
              <a:rPr lang="en-US" sz="28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Carga Viral de Paciente Fuente.</a:t>
            </a:r>
            <a:endParaRPr/>
          </a:p>
          <a:p>
            <a:pPr marL="620712" marR="0" lvl="1" indent="-228598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Herida penetrante - Profunda.</a:t>
            </a:r>
            <a:endParaRPr/>
          </a:p>
          <a:p>
            <a:pPr marL="620712" marR="0" lvl="1" indent="-228598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Aguja Hueca.</a:t>
            </a:r>
            <a:endParaRPr/>
          </a:p>
          <a:p>
            <a:pPr marL="620712" marR="0" lvl="1" indent="-228598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Aguja que no atraviesa Guantes.</a:t>
            </a:r>
            <a:endParaRPr/>
          </a:p>
          <a:p>
            <a:pPr marL="620712" marR="0" lvl="1" indent="-228598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rgbClr val="00FFFF"/>
              </a:buClr>
              <a:buSzPts val="3360"/>
              <a:buFont typeface="Verdana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 Sangre en objeto causal de la Lesión.</a:t>
            </a:r>
            <a:endParaRPr/>
          </a:p>
          <a:p>
            <a:pPr marL="620712" marR="0" lvl="1" indent="-228599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/>
          </a:p>
        </p:txBody>
      </p:sp>
      <p:sp>
        <p:nvSpPr>
          <p:cNvPr id="286" name="Google Shape;286;p4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59"/>
              <a:buFont typeface="Lucida Sans"/>
              <a:buNone/>
            </a:pPr>
            <a:br>
              <a:rPr lang="en-US" sz="3959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3959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Determinantes de Riesgo</a:t>
            </a:r>
            <a:br>
              <a:rPr lang="en-US" sz="3959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369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ctrTitle" idx="4294967295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SANEAMIENTO AMBIENTAL  BASICO</a:t>
            </a:r>
            <a:endParaRPr sz="36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2" name="Google Shape;292;p42"/>
          <p:cNvSpPr txBox="1">
            <a:spLocks noGrp="1"/>
          </p:cNvSpPr>
          <p:nvPr>
            <p:ph type="subTitle" idx="1"/>
          </p:nvPr>
        </p:nvSpPr>
        <p:spPr>
          <a:xfrm>
            <a:off x="685800" y="3611562"/>
            <a:ext cx="77724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r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sabe que la limpieza y la desinfección, constituyen, junto con la esterilización, los elementos primarios y más eficaces para romper la cadena epidemiológica de las IAAS.</a:t>
            </a:r>
            <a:endParaRPr/>
          </a:p>
          <a:p>
            <a:pPr marL="365125" marR="0" lvl="0" indent="-151955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🞂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controversia actual sobre el tema de manejo del ambiente radica en el aumento de huéspedes susceptibles, el aumento de construcciones y la presencia de microorganismos multiresistentes en el ambiente ( </a:t>
            </a: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Acinetobacter baumanii, Enterococos Resistente a vancomicina, Clostridium difficile, Staphilococcus aureus</a:t>
            </a:r>
            <a:r>
              <a:rPr lang="en-US" sz="2500" b="0" i="1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)</a:t>
            </a:r>
            <a:endParaRPr/>
          </a:p>
        </p:txBody>
      </p:sp>
      <p:sp>
        <p:nvSpPr>
          <p:cNvPr id="298" name="Google Shape;298;p43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SANEMIENTO AMBIENTAL</a:t>
            </a:r>
            <a:endParaRPr sz="36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Bata, ropa pacientes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Baranda de cama 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Cobertor de colchón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Mesas de cama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Bombas IV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Monitores EKG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Cuffs de presión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Dispensadores de jabón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Vertedero</a:t>
            </a:r>
            <a:endParaRPr/>
          </a:p>
          <a:p>
            <a:pPr marL="365125" marR="0" lvl="0" indent="-1433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4"/>
          <p:cNvSpPr txBox="1">
            <a:spLocks noGrp="1"/>
          </p:cNvSpPr>
          <p:nvPr>
            <p:ph type="body" idx="2"/>
          </p:nvPr>
        </p:nvSpPr>
        <p:spPr>
          <a:xfrm>
            <a:off x="4648200" y="1481137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Monitores de Glucosa elec.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Termómetros electrónicos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Estetoscopios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Puertas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Pisos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WC</a:t>
            </a:r>
            <a:endParaRPr/>
          </a:p>
          <a:p>
            <a:pPr marL="365125" marR="0" lvl="0" indent="-25558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Carros de ropa pacientes</a:t>
            </a:r>
            <a:endParaRPr/>
          </a:p>
          <a:p>
            <a:pPr marL="365125" marR="0" lvl="0" indent="-143319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68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Contaminación Ambiental por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 positivos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473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áreas abierta y cerrada se deben limpiar frecuentemente de modo que se mantengan libres  de basura y suciedad visible.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limpieza es por arrastre húmedo sin o con  detergente.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uso de soluciones desinfectante es necesario cuando hay materia orgánica visible (derrame de sangre u otro tipo de materia orgánica).</a:t>
            </a:r>
            <a:endParaRPr/>
          </a:p>
          <a:p>
            <a:pPr marL="365125" marR="0" lvl="0" indent="-15195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1519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DE ATENCION DE PACIENTES</a:t>
            </a:r>
            <a:endParaRPr sz="32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Mobiliario asistencial se requiere un aseo concurrente con agua y detergente. 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 de alcohol  al 70% para favorecer la desinfección y secado.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uso cloro al 0.1% o 0.5% y soluciones de amonio cuaternario, están destinadas a la desinfección de superficies con materia orgánica.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Char char="●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Frente a  Clostridium difficile se debe usar cloro.(0.5%)</a:t>
            </a:r>
            <a:endParaRPr/>
          </a:p>
          <a:p>
            <a:pPr marL="365125" marR="0" lvl="0" indent="-1519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DE ATENCION DE PACIENTES</a:t>
            </a:r>
            <a:endParaRPr sz="32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378178" y="1490133"/>
            <a:ext cx="4555066" cy="483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438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Wingdings" panose="05000000000000000000" pitchFamily="2" charset="2"/>
              <a:buChar char="v"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Comité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IAAS</a:t>
            </a:r>
          </a:p>
          <a:p>
            <a:pPr marL="109538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None/>
            </a:pPr>
            <a:endParaRPr sz="2400" dirty="0">
              <a:latin typeface="Calibri Light" panose="020F0302020204030204" pitchFamily="34" charset="0"/>
            </a:endParaRPr>
          </a:p>
          <a:p>
            <a:pPr marL="735013" lvl="1" indent="-342900">
              <a:spcBef>
                <a:spcPts val="3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Director (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presidente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)</a:t>
            </a:r>
            <a:endParaRPr dirty="0">
              <a:latin typeface="Calibri Light" panose="020F0302020204030204" pitchFamily="34" charset="0"/>
            </a:endParaRPr>
          </a:p>
          <a:p>
            <a:pPr marL="735013" lvl="1" indent="-342900">
              <a:spcBef>
                <a:spcPts val="3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Médico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IAAS</a:t>
            </a:r>
            <a:endParaRPr dirty="0">
              <a:latin typeface="Calibri Light" panose="020F0302020204030204" pitchFamily="34" charset="0"/>
            </a:endParaRPr>
          </a:p>
          <a:p>
            <a:pPr marL="735013" lvl="1" indent="-342900">
              <a:spcBef>
                <a:spcPts val="3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Enfermera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IAAS </a:t>
            </a:r>
            <a:endParaRPr dirty="0">
              <a:latin typeface="Calibri Light" panose="020F0302020204030204" pitchFamily="34" charset="0"/>
            </a:endParaRPr>
          </a:p>
          <a:p>
            <a:pPr marL="735013" lvl="1" indent="-342900">
              <a:spcBef>
                <a:spcPts val="3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Encargado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microbiología</a:t>
            </a:r>
            <a:endParaRPr dirty="0">
              <a:latin typeface="Calibri Light" panose="020F0302020204030204" pitchFamily="34" charset="0"/>
            </a:endParaRPr>
          </a:p>
          <a:p>
            <a:pPr marL="735013" lvl="1" indent="-342900">
              <a:spcBef>
                <a:spcPts val="3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Subdirectores</a:t>
            </a:r>
            <a:endParaRPr dirty="0">
              <a:latin typeface="Calibri Light" panose="020F0302020204030204" pitchFamily="34" charset="0"/>
            </a:endParaRPr>
          </a:p>
          <a:p>
            <a:pPr marL="735013" lvl="1" indent="-342900">
              <a:spcBef>
                <a:spcPts val="3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Jefes y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Supervisoras</a:t>
            </a:r>
            <a:endParaRPr dirty="0">
              <a:latin typeface="Calibri Light" panose="020F0302020204030204" pitchFamily="34" charset="0"/>
            </a:endParaRPr>
          </a:p>
          <a:p>
            <a:pPr marL="735013" lvl="1" indent="-342900">
              <a:spcBef>
                <a:spcPts val="3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Prevencionista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Riesgo</a:t>
            </a:r>
            <a:endParaRPr dirty="0">
              <a:latin typeface="Calibri Light" panose="020F0302020204030204" pitchFamily="34" charset="0"/>
            </a:endParaRPr>
          </a:p>
          <a:p>
            <a:pPr marL="735013" lvl="1" indent="-342900">
              <a:spcBef>
                <a:spcPts val="300"/>
              </a:spcBef>
              <a:buSzPct val="60000"/>
              <a:buFont typeface="Wingdings" panose="05000000000000000000" pitchFamily="2" charset="2"/>
              <a:buChar char="Ø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Medico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salud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del personal</a:t>
            </a:r>
            <a:endParaRPr dirty="0">
              <a:latin typeface="Calibri Light" panose="020F0302020204030204" pitchFamily="34" charset="0"/>
            </a:endParaRPr>
          </a:p>
          <a:p>
            <a:pPr marL="620712" marR="0" lvl="1" indent="-7619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None/>
            </a:pPr>
            <a:endParaRPr b="0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sym typeface="Lucida Sans"/>
            </a:endParaRPr>
          </a:p>
          <a:p>
            <a:pPr marL="365125" marR="0" lvl="0" indent="-15195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2"/>
          </p:nvPr>
        </p:nvSpPr>
        <p:spPr>
          <a:xfrm>
            <a:off x="5113866" y="1636889"/>
            <a:ext cx="3572933" cy="437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0712" marR="0" lvl="1" indent="-10159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</a:pPr>
            <a:endParaRPr b="0" i="0" u="none" strike="noStrike" cap="none" dirty="0">
              <a:solidFill>
                <a:schemeClr val="dk1"/>
              </a:solidFill>
              <a:latin typeface="Calibri Light" panose="020F0302020204030204" pitchFamily="34" charset="0"/>
              <a:sym typeface="Lucida Sans"/>
            </a:endParaRPr>
          </a:p>
          <a:p>
            <a:pPr marL="452438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Wingdings" panose="05000000000000000000" pitchFamily="2" charset="2"/>
              <a:buChar char="Ø"/>
            </a:pP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Depende de la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direccion</a:t>
            </a:r>
            <a:r>
              <a:rPr lang="en-US" sz="2400" dirty="0">
                <a:latin typeface="Calibri Light" panose="020F0302020204030204" pitchFamily="34" charset="0"/>
              </a:rPr>
              <a:t>( SDM)</a:t>
            </a:r>
            <a:endParaRPr sz="2400" dirty="0">
              <a:latin typeface="Calibri Light" panose="020F0302020204030204" pitchFamily="34" charset="0"/>
            </a:endParaRPr>
          </a:p>
          <a:p>
            <a:pPr marL="452438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Wingdings" panose="05000000000000000000" pitchFamily="2" charset="2"/>
              <a:buChar char="Ø"/>
            </a:pP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Asesora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a la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dirección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subdirecciones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servicios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y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unidades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apoyo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.</a:t>
            </a:r>
            <a:endParaRPr sz="2400" dirty="0">
              <a:latin typeface="Calibri Light" panose="020F0302020204030204" pitchFamily="34" charset="0"/>
            </a:endParaRPr>
          </a:p>
          <a:p>
            <a:pPr marL="452438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Wingdings" panose="05000000000000000000" pitchFamily="2" charset="2"/>
              <a:buChar char="Ø"/>
            </a:pP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Ascendencia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sobre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los jefes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supervisores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y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unidades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apoyo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materia</a:t>
            </a:r>
            <a:r>
              <a:rPr lang="en-US" sz="24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IAAS.</a:t>
            </a:r>
            <a:endParaRPr sz="2400" dirty="0">
              <a:latin typeface="Calibri Light" panose="020F0302020204030204" pitchFamily="34" charset="0"/>
            </a:endParaRPr>
          </a:p>
          <a:p>
            <a:pPr marL="365125" marR="0" lvl="0" indent="-16922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2000" b="0" i="0" u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4294967295"/>
          </p:nvPr>
        </p:nvSpPr>
        <p:spPr>
          <a:xfrm>
            <a:off x="457200" y="940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ucida Sans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ORGANIZACIÓN IAAS</a:t>
            </a:r>
            <a:br>
              <a:rPr lang="en-US" sz="32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</a:br>
            <a:r>
              <a:rPr lang="en-US" sz="32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HOSPITAL Dr. MARIO SANCHEZ VERGARA</a:t>
            </a:r>
            <a:endParaRPr sz="3200" b="1" i="0" u="none" strike="noStrike" cap="none" dirty="0">
              <a:solidFill>
                <a:schemeClr val="dk2"/>
              </a:solidFill>
              <a:latin typeface="Calibri Light" panose="020F0302020204030204" pitchFamily="34" charset="0"/>
              <a:sym typeface="Lucida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7" descr="Resultado de imagen para infecciones nosocomiales 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4162" y="1481137"/>
            <a:ext cx="60356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304801" y="1481137"/>
            <a:ext cx="8466666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Vigilancia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epidemiológica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las IAAS.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Normar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sobre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prevención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y control </a:t>
            </a:r>
            <a:r>
              <a:rPr lang="en-US" sz="2800" dirty="0">
                <a:latin typeface="Calibri Light" panose="020F0302020204030204" pitchFamily="34" charset="0"/>
              </a:rPr>
              <a:t>de 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IAAS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pacientes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y personal.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Elaborar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programas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orientación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servicios</a:t>
            </a:r>
            <a:r>
              <a:rPr lang="en-US" sz="2800" dirty="0">
                <a:latin typeface="Calibri Light" panose="020F0302020204030204" pitchFamily="34" charset="0"/>
              </a:rPr>
              <a:t>.</a:t>
            </a: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Realizar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</a:rPr>
              <a:t>capacitaciones</a:t>
            </a:r>
            <a:r>
              <a:rPr lang="en-US" sz="2800" dirty="0">
                <a:latin typeface="Calibri Light" panose="020F0302020204030204" pitchFamily="34" charset="0"/>
              </a:rPr>
              <a:t> y </a:t>
            </a:r>
            <a:r>
              <a:rPr lang="en-US" sz="2800" dirty="0" err="1">
                <a:latin typeface="Calibri Light" panose="020F0302020204030204" pitchFamily="34" charset="0"/>
              </a:rPr>
              <a:t>orientacion</a:t>
            </a:r>
            <a:r>
              <a:rPr lang="en-US" sz="2800" dirty="0">
                <a:latin typeface="Calibri Light" panose="020F0302020204030204" pitchFamily="34" charset="0"/>
              </a:rPr>
              <a:t> 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por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estamentos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estas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materias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.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Participar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programas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capacitación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continuas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del personal.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Evaluar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el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cumplimiento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impacto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los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programas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intervención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.</a:t>
            </a:r>
            <a:endParaRPr sz="2800" dirty="0">
              <a:latin typeface="Calibri Light" panose="020F0302020204030204" pitchFamily="34" charset="0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09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</a:pPr>
            <a:r>
              <a:rPr lang="en-US" sz="32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FUNCIONES</a:t>
            </a:r>
            <a:br>
              <a:rPr lang="en-US" sz="3200" b="1" i="0" u="none" strike="noStrike" cap="none" dirty="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3200" b="1" i="0" u="none" strike="noStrike" cap="none" dirty="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457200" y="1128888"/>
            <a:ext cx="8362950" cy="4878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Noto Sans Symbols"/>
              <a:buNone/>
            </a:pPr>
            <a:endParaRPr sz="2400" b="0" i="0" u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Esterilización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Aislamientos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Antibioticoprofilaxis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y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uso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racional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antibióticos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Uso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antisépticos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y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desinfectantes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Prevención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IAAS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el personal y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pacientes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Prevención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IAAS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asociado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procedimientos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invasivos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Manejo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epidemias</a:t>
            </a:r>
            <a:endParaRPr sz="2800" dirty="0">
              <a:latin typeface="Calibri Light" panose="020F0302020204030204" pitchFamily="34" charset="0"/>
            </a:endParaRPr>
          </a:p>
          <a:p>
            <a:pPr marL="609600" marR="0" lvl="0" indent="-609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32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Construcción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y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remodelación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la planta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física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.</a:t>
            </a:r>
            <a:endParaRPr sz="2800" dirty="0">
              <a:latin typeface="Calibri Light" panose="020F0302020204030204" pitchFamily="34" charset="0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title" idx="4294967295"/>
          </p:nvPr>
        </p:nvSpPr>
        <p:spPr>
          <a:xfrm>
            <a:off x="523875" y="12788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cida Sans"/>
              <a:buNone/>
            </a:pPr>
            <a:r>
              <a:rPr lang="en-US" sz="3200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INTERVIENE EN DIFERENTES AREAS: </a:t>
            </a:r>
            <a:endParaRPr sz="3200" i="0" u="none" strike="noStrike" cap="none" dirty="0">
              <a:solidFill>
                <a:schemeClr val="dk2"/>
              </a:solidFill>
              <a:latin typeface="Calibri Light" panose="020F0302020204030204" pitchFamily="34" charset="0"/>
              <a:sym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457199" y="1071562"/>
            <a:ext cx="8370711" cy="493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69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</a:pPr>
            <a:endParaRPr sz="3000" b="0" i="0" u="none" dirty="0">
              <a:solidFill>
                <a:schemeClr val="hlink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566738" indent="-457200">
              <a:lnSpc>
                <a:spcPct val="90000"/>
              </a:lnSpc>
              <a:buSzPct val="58000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Reflejan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la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calidad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atención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un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establecimiento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salud</a:t>
            </a:r>
            <a:r>
              <a:rPr lang="en-US" sz="2800" dirty="0">
                <a:latin typeface="Calibri Light" panose="020F0302020204030204" pitchFamily="34" charset="0"/>
                <a:ea typeface="Arial"/>
                <a:cs typeface="Arial"/>
                <a:sym typeface="Arial"/>
              </a:rPr>
              <a:t>.</a:t>
            </a:r>
          </a:p>
          <a:p>
            <a:pPr marL="566738" indent="-457200">
              <a:lnSpc>
                <a:spcPct val="90000"/>
              </a:lnSpc>
              <a:buSzPct val="58000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Aumentan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los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costos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una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estadía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hospitalaria</a:t>
            </a:r>
            <a:endParaRPr lang="en-US" sz="2800" dirty="0">
              <a:latin typeface="Calibri Light" panose="020F0302020204030204" pitchFamily="34" charset="0"/>
              <a:ea typeface="Arial"/>
              <a:cs typeface="Arial"/>
            </a:endParaRPr>
          </a:p>
          <a:p>
            <a:pPr marL="566738" indent="-457200">
              <a:lnSpc>
                <a:spcPct val="90000"/>
              </a:lnSpc>
              <a:buSzPct val="58000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Prolongan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el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tiempo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hospitalizacion</a:t>
            </a:r>
            <a:r>
              <a:rPr lang="en-US" sz="2800" dirty="0">
                <a:latin typeface="Calibri Light" panose="020F0302020204030204" pitchFamily="34" charset="0"/>
                <a:ea typeface="Arial"/>
                <a:cs typeface="Arial"/>
                <a:sym typeface="Arial"/>
              </a:rPr>
              <a:t>.</a:t>
            </a:r>
          </a:p>
          <a:p>
            <a:pPr marL="566738" indent="-457200">
              <a:lnSpc>
                <a:spcPct val="90000"/>
              </a:lnSpc>
              <a:buSzPct val="58000"/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Calibri Light" panose="020F0302020204030204" pitchFamily="34" charset="0"/>
                <a:ea typeface="Arial"/>
                <a:cs typeface="Arial"/>
                <a:sym typeface="Arial"/>
              </a:rPr>
              <a:t>P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ueden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ser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causantes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la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muerte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usuarios</a:t>
            </a:r>
            <a:r>
              <a:rPr lang="en-US" sz="2800" dirty="0">
                <a:latin typeface="Calibri Light" panose="020F0302020204030204" pitchFamily="34" charset="0"/>
                <a:ea typeface="Arial"/>
                <a:cs typeface="Arial"/>
                <a:sym typeface="Arial"/>
              </a:rPr>
              <a:t>.</a:t>
            </a:r>
          </a:p>
          <a:p>
            <a:pPr marL="109538" indent="0">
              <a:lnSpc>
                <a:spcPct val="90000"/>
              </a:lnSpc>
              <a:buSzPct val="58000"/>
              <a:buNone/>
            </a:pPr>
            <a:endParaRPr sz="2800" dirty="0">
              <a:latin typeface="Calibri Light" panose="020F0302020204030204" pitchFamily="34" charset="0"/>
            </a:endParaRPr>
          </a:p>
          <a:p>
            <a:pPr marL="566738" marR="0" lvl="0" indent="-4572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8000"/>
              <a:buFont typeface="Wingdings" panose="05000000000000000000" pitchFamily="2" charset="2"/>
              <a:buChar char="Ø"/>
            </a:pPr>
            <a:r>
              <a:rPr lang="en-US" sz="2800" b="1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Un 30 % son </a:t>
            </a:r>
            <a:r>
              <a:rPr lang="en-US" sz="2800" b="1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Prevenibles</a:t>
            </a:r>
            <a:r>
              <a:rPr lang="en-US" sz="2800" b="1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con  </a:t>
            </a:r>
            <a:r>
              <a:rPr lang="en-US" sz="2800" b="1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capacitación</a:t>
            </a:r>
            <a:r>
              <a:rPr lang="en-US" sz="2800" dirty="0">
                <a:latin typeface="Calibri Light" panose="020F0302020204030204" pitchFamily="34" charset="0"/>
                <a:ea typeface="Arial"/>
                <a:cs typeface="Arial"/>
              </a:rPr>
              <a:t>  </a:t>
            </a:r>
            <a:r>
              <a:rPr lang="en-US" sz="2800" b="1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y  </a:t>
            </a:r>
            <a:r>
              <a:rPr lang="en-US" sz="2800" b="1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supervisión</a:t>
            </a:r>
            <a:r>
              <a:rPr lang="en-US" sz="2800" b="1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continua.</a:t>
            </a:r>
            <a:endParaRPr sz="2800" dirty="0">
              <a:latin typeface="Calibri Light" panose="020F0302020204030204" pitchFamily="34" charset="0"/>
            </a:endParaRPr>
          </a:p>
          <a:p>
            <a:pPr marL="365125" marR="0" lvl="0" indent="-13468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8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Lucida Sans"/>
              <a:buNone/>
            </a:pPr>
            <a:r>
              <a:rPr lang="en-US" sz="36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¿</a:t>
            </a:r>
            <a:r>
              <a:rPr lang="en-US" sz="3600" b="1" i="0" u="none" strike="noStrike" cap="none" dirty="0" err="1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Qué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 se </a:t>
            </a:r>
            <a:r>
              <a:rPr lang="en-US" sz="3600" b="1" i="0" u="none" strike="noStrike" cap="none" dirty="0" err="1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sabe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 de las IAAS?</a:t>
            </a:r>
            <a:br>
              <a:rPr lang="en-US" sz="3690" b="1" i="0" u="none" strike="noStrike" cap="none" dirty="0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3690" b="1" i="0" u="none" strike="noStrike" cap="none" dirty="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457200" y="1552398"/>
            <a:ext cx="8229600" cy="393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738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Cada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hospital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tiene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su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propia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realidad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IAAS.</a:t>
            </a:r>
            <a:endParaRPr sz="2800" dirty="0">
              <a:latin typeface="Calibri Light" panose="020F0302020204030204" pitchFamily="34" charset="0"/>
            </a:endParaRPr>
          </a:p>
          <a:p>
            <a:pPr marL="566738" marR="0" lvl="0" indent="-457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Están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condicionadas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a la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complejidad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del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centro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.</a:t>
            </a:r>
            <a:endParaRPr sz="2800" dirty="0">
              <a:latin typeface="Calibri Light" panose="020F0302020204030204" pitchFamily="34" charset="0"/>
            </a:endParaRPr>
          </a:p>
          <a:p>
            <a:pPr marL="566738" marR="0" lvl="0" indent="-457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Cada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establecimiento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salud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tiene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su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propio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programa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acuerdo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resultados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su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ea typeface="Arial"/>
                <a:cs typeface="Arial"/>
                <a:sym typeface="Arial"/>
              </a:rPr>
              <a:t>vigilancia</a:t>
            </a:r>
            <a:endParaRPr sz="2800" dirty="0">
              <a:latin typeface="Calibri Light" panose="020F0302020204030204" pitchFamily="34" charset="0"/>
            </a:endParaRPr>
          </a:p>
          <a:p>
            <a:pPr marL="365125" marR="0" lvl="0" indent="-13468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04"/>
              <a:buFont typeface="Noto Sans Symbols"/>
              <a:buNone/>
            </a:pPr>
            <a:endParaRPr sz="2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Lucida Sans"/>
              <a:buNone/>
            </a:pPr>
            <a:br>
              <a:rPr lang="en-US" sz="3690" b="1" i="0" u="none" strike="noStrike" cap="none" dirty="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40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¿</a:t>
            </a:r>
            <a:r>
              <a:rPr lang="en-US" sz="4000" b="1" i="0" u="none" strike="noStrike" cap="none" dirty="0" err="1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Qué</a:t>
            </a:r>
            <a:r>
              <a:rPr lang="en-US" sz="40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 se </a:t>
            </a:r>
            <a:r>
              <a:rPr lang="en-US" sz="4000" b="1" i="0" u="none" strike="noStrike" cap="none" dirty="0" err="1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sabe</a:t>
            </a:r>
            <a:r>
              <a:rPr lang="en-US" sz="40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 de las IAAS?</a:t>
            </a:r>
            <a:br>
              <a:rPr lang="en-US" sz="3690" b="1" i="0" u="none" strike="noStrike" cap="none" dirty="0">
                <a:solidFill>
                  <a:schemeClr val="hlink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endParaRPr sz="3690" b="1" i="0" u="none" strike="noStrike" cap="none" dirty="0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7819" y="4044244"/>
            <a:ext cx="2201157" cy="2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73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Aumentan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la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Morbimortalidad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los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usuarios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.</a:t>
            </a:r>
            <a:endParaRPr sz="2800" dirty="0">
              <a:latin typeface="Calibri Light" panose="020F0302020204030204" pitchFamily="34" charset="0"/>
            </a:endParaRPr>
          </a:p>
          <a:p>
            <a:pPr marL="56673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Aumentan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los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costos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la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atención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hospitalaria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.</a:t>
            </a:r>
            <a:endParaRPr sz="2800" dirty="0">
              <a:latin typeface="Calibri Light" panose="020F0302020204030204" pitchFamily="34" charset="0"/>
            </a:endParaRPr>
          </a:p>
          <a:p>
            <a:pPr marL="56673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Sin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programa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prevención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y control, las IAAS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tienden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aumentar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el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tiempo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.</a:t>
            </a:r>
            <a:endParaRPr sz="2800" dirty="0">
              <a:latin typeface="Calibri Light" panose="020F0302020204030204" pitchFamily="34" charset="0"/>
            </a:endParaRPr>
          </a:p>
          <a:p>
            <a:pPr marL="56673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Con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programa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de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prevención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y control, las IAAS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bajan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hasta </a:t>
            </a:r>
            <a:r>
              <a:rPr lang="en-US" sz="2800" b="0" i="0" u="none" dirty="0" err="1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en</a:t>
            </a:r>
            <a:r>
              <a:rPr lang="en-US" sz="2800" b="0" i="0" u="none" dirty="0">
                <a:solidFill>
                  <a:schemeClr val="dk1"/>
                </a:solidFill>
                <a:latin typeface="Calibri Light" panose="020F0302020204030204" pitchFamily="34" charset="0"/>
                <a:sym typeface="Lucida Sans"/>
              </a:rPr>
              <a:t> un 30%.</a:t>
            </a:r>
            <a:endParaRPr sz="2800" dirty="0">
              <a:latin typeface="Calibri Light" panose="020F0302020204030204" pitchFamily="34" charset="0"/>
            </a:endParaRPr>
          </a:p>
          <a:p>
            <a:pPr marL="365125" marR="0" lvl="0" indent="-13900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3600" b="1" i="0" u="none" strike="noStrike" cap="none" dirty="0" err="1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Importancia</a:t>
            </a:r>
            <a:r>
              <a:rPr lang="en-US" sz="3600" b="1" i="0" u="none" strike="noStrike" cap="none" dirty="0">
                <a:solidFill>
                  <a:schemeClr val="dk2"/>
                </a:solidFill>
                <a:latin typeface="Calibri Light" panose="020F0302020204030204" pitchFamily="34" charset="0"/>
                <a:sym typeface="Lucida Sans"/>
              </a:rPr>
              <a:t> de las IAAS</a:t>
            </a:r>
            <a:endParaRPr sz="3600" b="1" i="0" u="none" strike="noStrike" cap="none" dirty="0">
              <a:solidFill>
                <a:schemeClr val="dk2"/>
              </a:solidFill>
              <a:latin typeface="Calibri Light" panose="020F0302020204030204" pitchFamily="34" charset="0"/>
              <a:sym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body" idx="1"/>
          </p:nvPr>
        </p:nvSpPr>
        <p:spPr>
          <a:xfrm>
            <a:off x="457200" y="1268412"/>
            <a:ext cx="8229600" cy="489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Prolongación de la estadía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Consumo de Antibióticos por largo tiempo.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Aislamiento : Distracción de planta física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Re intervenciones: Uso de recurso pabellón quirúrgico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Uso no planificado de días cama UCI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   </a:t>
            </a:r>
            <a:endParaRPr/>
          </a:p>
          <a:p>
            <a:pPr marL="365125" marR="0" lvl="0" indent="-25558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1" i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	</a:t>
            </a:r>
            <a:r>
              <a:rPr lang="en-US" sz="2700" b="1" i="1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Independiente del costo de implementación de un programa de IAAS, su aplicación es muy rentable.</a:t>
            </a:r>
            <a:endParaRPr/>
          </a:p>
          <a:p>
            <a:pPr marL="365125" marR="0" lvl="0" indent="-139001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1" i="1" u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0" name="Google Shape;190;p26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en-US"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rPr>
              <a:t>Impacto Económico</a:t>
            </a:r>
            <a:endParaRPr sz="4100" b="1" i="0" u="none" strike="noStrike" cap="none">
              <a:solidFill>
                <a:schemeClr val="dk2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oncurrencia">
  <a:themeElements>
    <a:clrScheme name="Concurrenci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1170</Words>
  <Application>Microsoft Office PowerPoint</Application>
  <PresentationFormat>Presentación en pantalla (4:3)</PresentationFormat>
  <Paragraphs>212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Arial</vt:lpstr>
      <vt:lpstr>Calibri Light</vt:lpstr>
      <vt:lpstr>Comic Sans MS</vt:lpstr>
      <vt:lpstr>Lucida Sans</vt:lpstr>
      <vt:lpstr>Noto Sans Symbols</vt:lpstr>
      <vt:lpstr>Verdana</vt:lpstr>
      <vt:lpstr>Wingdings</vt:lpstr>
      <vt:lpstr>1_Concurrencia</vt:lpstr>
      <vt:lpstr>Concurrencia</vt:lpstr>
      <vt:lpstr>2_Concurrencia</vt:lpstr>
      <vt:lpstr>3_Concurrencia</vt:lpstr>
      <vt:lpstr>4_Concurrencia</vt:lpstr>
      <vt:lpstr>5_Concurrencia</vt:lpstr>
      <vt:lpstr>INDUCCIÓN IAAS</vt:lpstr>
      <vt:lpstr>INFECCIONES  ASOCIADAS A LA ATENCION EN SALUD (IAAS)</vt:lpstr>
      <vt:lpstr>ORGANIZACIÓN IAAS HOSPITAL Dr. MARIO SANCHEZ VERGARA</vt:lpstr>
      <vt:lpstr>FUNCIONES </vt:lpstr>
      <vt:lpstr>INTERVIENE EN DIFERENTES AREAS: </vt:lpstr>
      <vt:lpstr>¿Qué se sabe de las IAAS? </vt:lpstr>
      <vt:lpstr> ¿Qué se sabe de las IAAS? </vt:lpstr>
      <vt:lpstr>Importancia de las IAAS</vt:lpstr>
      <vt:lpstr>Impacto Económico</vt:lpstr>
      <vt:lpstr>Impacto No Medible</vt:lpstr>
      <vt:lpstr>Conclusión</vt:lpstr>
      <vt:lpstr>Los 5 momentos del Higiene de manos</vt:lpstr>
      <vt:lpstr>Lavado de Manos</vt:lpstr>
      <vt:lpstr>Factores que influyen en la falta de adherencia en el lavado de manos </vt:lpstr>
      <vt:lpstr>Presentación de PowerPoint</vt:lpstr>
      <vt:lpstr>Tipos de Aislamientos</vt:lpstr>
      <vt:lpstr>PRECAUCION ESTANDAR</vt:lpstr>
      <vt:lpstr>Aislamiento Aéreo</vt:lpstr>
      <vt:lpstr>Aislamiento por Gotitas</vt:lpstr>
      <vt:lpstr>Aislamiento de Contacto</vt:lpstr>
      <vt:lpstr>CORTOPUNZANTE</vt:lpstr>
      <vt:lpstr>Accidentes Cortopunzante</vt:lpstr>
      <vt:lpstr> ¿Cómo se puede Proteger   al Personal de Salud ?  </vt:lpstr>
      <vt:lpstr> Determinantes de Riesgo </vt:lpstr>
      <vt:lpstr>SANEAMIENTO AMBIENTAL  BASICO</vt:lpstr>
      <vt:lpstr>SANEMIENTO AMBIENTAL</vt:lpstr>
      <vt:lpstr>Contaminación Ambiental por  Gram positivos</vt:lpstr>
      <vt:lpstr>AREAS DE ATENCION DE PACIENTES</vt:lpstr>
      <vt:lpstr>AREAS DE ATENCION DE PACIENTES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INDUCCIÓN IAAS</dc:title>
  <dc:creator>Enfermeros</dc:creator>
  <cp:lastModifiedBy>Minsal</cp:lastModifiedBy>
  <cp:revision>8</cp:revision>
  <dcterms:modified xsi:type="dcterms:W3CDTF">2020-01-26T10:41:55Z</dcterms:modified>
</cp:coreProperties>
</file>